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7" r:id="rId1"/>
  </p:sldMasterIdLst>
  <p:notesMasterIdLst>
    <p:notesMasterId r:id="rId12"/>
  </p:notesMasterIdLst>
  <p:handoutMasterIdLst>
    <p:handoutMasterId r:id="rId13"/>
  </p:handoutMasterIdLst>
  <p:sldIdLst>
    <p:sldId id="256" r:id="rId2"/>
    <p:sldId id="302" r:id="rId3"/>
    <p:sldId id="298" r:id="rId4"/>
    <p:sldId id="305" r:id="rId5"/>
    <p:sldId id="306" r:id="rId6"/>
    <p:sldId id="299" r:id="rId7"/>
    <p:sldId id="300" r:id="rId8"/>
    <p:sldId id="303" r:id="rId9"/>
    <p:sldId id="301" r:id="rId10"/>
    <p:sldId id="30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75" autoAdjust="0"/>
    <p:restoredTop sz="94660"/>
  </p:normalViewPr>
  <p:slideViewPr>
    <p:cSldViewPr snapToGrid="0">
      <p:cViewPr varScale="1">
        <p:scale>
          <a:sx n="66" d="100"/>
          <a:sy n="66" d="100"/>
        </p:scale>
        <p:origin x="73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3230699-CF10-456F-83D4-1BBD5C162B6E}" type="datetimeFigureOut">
              <a:rPr lang="en-GB" smtClean="0"/>
              <a:t>15/12/2019</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F7D8E34-0408-4498-A35F-29BF573D62CB}" type="slidenum">
              <a:rPr lang="en-GB" smtClean="0"/>
              <a:t>‹#›</a:t>
            </a:fld>
            <a:endParaRPr lang="en-GB"/>
          </a:p>
        </p:txBody>
      </p:sp>
    </p:spTree>
    <p:extLst>
      <p:ext uri="{BB962C8B-B14F-4D97-AF65-F5344CB8AC3E}">
        <p14:creationId xmlns:p14="http://schemas.microsoft.com/office/powerpoint/2010/main" val="1584664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CEB354-BF53-46AA-8B91-2649151C8727}" type="datetimeFigureOut">
              <a:rPr lang="en-GB" smtClean="0"/>
              <a:t>15/12/2019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2A15AF-7ADD-4ECB-AD06-5D9F6167FE4A}" type="slidenum">
              <a:rPr lang="en-GB" smtClean="0"/>
              <a:t>‹#›</a:t>
            </a:fld>
            <a:endParaRPr lang="en-GB"/>
          </a:p>
        </p:txBody>
      </p:sp>
    </p:spTree>
    <p:extLst>
      <p:ext uri="{BB962C8B-B14F-4D97-AF65-F5344CB8AC3E}">
        <p14:creationId xmlns:p14="http://schemas.microsoft.com/office/powerpoint/2010/main" val="42038185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62A15AF-7ADD-4ECB-AD06-5D9F6167FE4A}" type="slidenum">
              <a:rPr lang="en-GB" smtClean="0"/>
              <a:t>1</a:t>
            </a:fld>
            <a:endParaRPr lang="en-GB"/>
          </a:p>
        </p:txBody>
      </p:sp>
    </p:spTree>
    <p:extLst>
      <p:ext uri="{BB962C8B-B14F-4D97-AF65-F5344CB8AC3E}">
        <p14:creationId xmlns:p14="http://schemas.microsoft.com/office/powerpoint/2010/main" val="28471071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45BF3AF-38C5-4634-963E-DECF7732CD45}" type="datetime1">
              <a:rPr lang="en-GB" smtClean="0"/>
              <a:t>15/12/2019</a:t>
            </a:fld>
            <a:endParaRPr lang="en-GB"/>
          </a:p>
        </p:txBody>
      </p:sp>
      <p:sp>
        <p:nvSpPr>
          <p:cNvPr id="5" name="Footer Placeholder 4"/>
          <p:cNvSpPr>
            <a:spLocks noGrp="1"/>
          </p:cNvSpPr>
          <p:nvPr>
            <p:ph type="ftr" sz="quarter" idx="11"/>
          </p:nvPr>
        </p:nvSpPr>
        <p:spPr/>
        <p:txBody>
          <a:bodyPr/>
          <a:lstStyle/>
          <a:p>
            <a:r>
              <a:rPr lang="en-GB" smtClean="0"/>
              <a:t>IS303 Software Engineering CIS Department, IT college, Basrah university</a:t>
            </a:r>
            <a:endParaRPr lang="en-GB"/>
          </a:p>
        </p:txBody>
      </p:sp>
      <p:sp>
        <p:nvSpPr>
          <p:cNvPr id="6" name="Slide Number Placeholder 5"/>
          <p:cNvSpPr>
            <a:spLocks noGrp="1"/>
          </p:cNvSpPr>
          <p:nvPr>
            <p:ph type="sldNum" sz="quarter" idx="12"/>
          </p:nvPr>
        </p:nvSpPr>
        <p:spPr/>
        <p:txBody>
          <a:bodyPr/>
          <a:lstStyle/>
          <a:p>
            <a:fld id="{16B1A535-C737-4737-BBF4-6CFC398FEE3F}" type="slidenum">
              <a:rPr lang="en-GB" smtClean="0"/>
              <a:t>‹#›</a:t>
            </a:fld>
            <a:endParaRPr lang="en-GB"/>
          </a:p>
        </p:txBody>
      </p:sp>
    </p:spTree>
    <p:extLst>
      <p:ext uri="{BB962C8B-B14F-4D97-AF65-F5344CB8AC3E}">
        <p14:creationId xmlns:p14="http://schemas.microsoft.com/office/powerpoint/2010/main" val="3305927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37FD417-F163-492E-88E0-2B86B562FB9F}" type="datetime1">
              <a:rPr lang="en-GB" smtClean="0"/>
              <a:t>15/12/2019</a:t>
            </a:fld>
            <a:endParaRPr lang="en-GB"/>
          </a:p>
        </p:txBody>
      </p:sp>
      <p:sp>
        <p:nvSpPr>
          <p:cNvPr id="5" name="Footer Placeholder 4"/>
          <p:cNvSpPr>
            <a:spLocks noGrp="1"/>
          </p:cNvSpPr>
          <p:nvPr>
            <p:ph type="ftr" sz="quarter" idx="11"/>
          </p:nvPr>
        </p:nvSpPr>
        <p:spPr/>
        <p:txBody>
          <a:bodyPr/>
          <a:lstStyle/>
          <a:p>
            <a:r>
              <a:rPr lang="en-GB" smtClean="0"/>
              <a:t>IS303 Software Engineering CIS Department, IT college, Basrah university</a:t>
            </a:r>
            <a:endParaRPr lang="en-GB"/>
          </a:p>
        </p:txBody>
      </p:sp>
      <p:sp>
        <p:nvSpPr>
          <p:cNvPr id="6" name="Slide Number Placeholder 5"/>
          <p:cNvSpPr>
            <a:spLocks noGrp="1"/>
          </p:cNvSpPr>
          <p:nvPr>
            <p:ph type="sldNum" sz="quarter" idx="12"/>
          </p:nvPr>
        </p:nvSpPr>
        <p:spPr/>
        <p:txBody>
          <a:bodyPr/>
          <a:lstStyle/>
          <a:p>
            <a:fld id="{16B1A535-C737-4737-BBF4-6CFC398FEE3F}" type="slidenum">
              <a:rPr lang="en-GB" smtClean="0"/>
              <a:t>‹#›</a:t>
            </a:fld>
            <a:endParaRPr lang="en-GB"/>
          </a:p>
        </p:txBody>
      </p:sp>
    </p:spTree>
    <p:extLst>
      <p:ext uri="{BB962C8B-B14F-4D97-AF65-F5344CB8AC3E}">
        <p14:creationId xmlns:p14="http://schemas.microsoft.com/office/powerpoint/2010/main" val="1789354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F04C0BE-7C5D-422D-A41B-E077F5AA420C}" type="datetime1">
              <a:rPr lang="en-GB" smtClean="0"/>
              <a:t>15/12/2019</a:t>
            </a:fld>
            <a:endParaRPr lang="en-GB"/>
          </a:p>
        </p:txBody>
      </p:sp>
      <p:sp>
        <p:nvSpPr>
          <p:cNvPr id="5" name="Footer Placeholder 4"/>
          <p:cNvSpPr>
            <a:spLocks noGrp="1"/>
          </p:cNvSpPr>
          <p:nvPr>
            <p:ph type="ftr" sz="quarter" idx="11"/>
          </p:nvPr>
        </p:nvSpPr>
        <p:spPr/>
        <p:txBody>
          <a:bodyPr/>
          <a:lstStyle/>
          <a:p>
            <a:r>
              <a:rPr lang="en-GB" smtClean="0"/>
              <a:t>IS303 Software Engineering CIS Department, IT college, Basrah university</a:t>
            </a:r>
            <a:endParaRPr lang="en-GB"/>
          </a:p>
        </p:txBody>
      </p:sp>
      <p:sp>
        <p:nvSpPr>
          <p:cNvPr id="6" name="Slide Number Placeholder 5"/>
          <p:cNvSpPr>
            <a:spLocks noGrp="1"/>
          </p:cNvSpPr>
          <p:nvPr>
            <p:ph type="sldNum" sz="quarter" idx="12"/>
          </p:nvPr>
        </p:nvSpPr>
        <p:spPr/>
        <p:txBody>
          <a:bodyPr/>
          <a:lstStyle/>
          <a:p>
            <a:fld id="{16B1A535-C737-4737-BBF4-6CFC398FEE3F}" type="slidenum">
              <a:rPr lang="en-GB" smtClean="0"/>
              <a:t>‹#›</a:t>
            </a:fld>
            <a:endParaRPr lang="en-GB"/>
          </a:p>
        </p:txBody>
      </p:sp>
    </p:spTree>
    <p:extLst>
      <p:ext uri="{BB962C8B-B14F-4D97-AF65-F5344CB8AC3E}">
        <p14:creationId xmlns:p14="http://schemas.microsoft.com/office/powerpoint/2010/main" val="2926569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DB42F67-3CBF-4683-94F3-997A23DEDC32}" type="datetime1">
              <a:rPr lang="en-GB" smtClean="0"/>
              <a:t>15/12/2019</a:t>
            </a:fld>
            <a:endParaRPr lang="en-GB"/>
          </a:p>
        </p:txBody>
      </p:sp>
      <p:sp>
        <p:nvSpPr>
          <p:cNvPr id="5" name="Footer Placeholder 4"/>
          <p:cNvSpPr>
            <a:spLocks noGrp="1"/>
          </p:cNvSpPr>
          <p:nvPr>
            <p:ph type="ftr" sz="quarter" idx="11"/>
          </p:nvPr>
        </p:nvSpPr>
        <p:spPr/>
        <p:txBody>
          <a:bodyPr/>
          <a:lstStyle/>
          <a:p>
            <a:r>
              <a:rPr lang="en-GB" smtClean="0"/>
              <a:t>IS303 Software Engineering CIS Department, IT college, Basrah university</a:t>
            </a:r>
            <a:endParaRPr lang="en-GB"/>
          </a:p>
        </p:txBody>
      </p:sp>
      <p:sp>
        <p:nvSpPr>
          <p:cNvPr id="6" name="Slide Number Placeholder 5"/>
          <p:cNvSpPr>
            <a:spLocks noGrp="1"/>
          </p:cNvSpPr>
          <p:nvPr>
            <p:ph type="sldNum" sz="quarter" idx="12"/>
          </p:nvPr>
        </p:nvSpPr>
        <p:spPr/>
        <p:txBody>
          <a:bodyPr/>
          <a:lstStyle/>
          <a:p>
            <a:fld id="{16B1A535-C737-4737-BBF4-6CFC398FEE3F}" type="slidenum">
              <a:rPr lang="en-GB" smtClean="0"/>
              <a:t>‹#›</a:t>
            </a:fld>
            <a:endParaRPr lang="en-GB"/>
          </a:p>
        </p:txBody>
      </p:sp>
    </p:spTree>
    <p:extLst>
      <p:ext uri="{BB962C8B-B14F-4D97-AF65-F5344CB8AC3E}">
        <p14:creationId xmlns:p14="http://schemas.microsoft.com/office/powerpoint/2010/main" val="1679935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62927E-D258-4D5B-A46E-5AC9C10F86CB}" type="datetime1">
              <a:rPr lang="en-GB" smtClean="0"/>
              <a:t>15/12/2019</a:t>
            </a:fld>
            <a:endParaRPr lang="en-GB"/>
          </a:p>
        </p:txBody>
      </p:sp>
      <p:sp>
        <p:nvSpPr>
          <p:cNvPr id="5" name="Footer Placeholder 4"/>
          <p:cNvSpPr>
            <a:spLocks noGrp="1"/>
          </p:cNvSpPr>
          <p:nvPr>
            <p:ph type="ftr" sz="quarter" idx="11"/>
          </p:nvPr>
        </p:nvSpPr>
        <p:spPr/>
        <p:txBody>
          <a:bodyPr/>
          <a:lstStyle/>
          <a:p>
            <a:r>
              <a:rPr lang="en-GB" smtClean="0"/>
              <a:t>IS303 Software Engineering CIS Department, IT college, Basrah university</a:t>
            </a:r>
            <a:endParaRPr lang="en-GB"/>
          </a:p>
        </p:txBody>
      </p:sp>
      <p:sp>
        <p:nvSpPr>
          <p:cNvPr id="6" name="Slide Number Placeholder 5"/>
          <p:cNvSpPr>
            <a:spLocks noGrp="1"/>
          </p:cNvSpPr>
          <p:nvPr>
            <p:ph type="sldNum" sz="quarter" idx="12"/>
          </p:nvPr>
        </p:nvSpPr>
        <p:spPr/>
        <p:txBody>
          <a:bodyPr/>
          <a:lstStyle/>
          <a:p>
            <a:fld id="{16B1A535-C737-4737-BBF4-6CFC398FEE3F}" type="slidenum">
              <a:rPr lang="en-GB" smtClean="0"/>
              <a:t>‹#›</a:t>
            </a:fld>
            <a:endParaRPr lang="en-GB"/>
          </a:p>
        </p:txBody>
      </p:sp>
    </p:spTree>
    <p:extLst>
      <p:ext uri="{BB962C8B-B14F-4D97-AF65-F5344CB8AC3E}">
        <p14:creationId xmlns:p14="http://schemas.microsoft.com/office/powerpoint/2010/main" val="37647181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C17D2C9-B90B-402E-80D6-78D165E2BFCC}" type="datetime1">
              <a:rPr lang="en-GB" smtClean="0"/>
              <a:t>15/12/2019</a:t>
            </a:fld>
            <a:endParaRPr lang="en-GB"/>
          </a:p>
        </p:txBody>
      </p:sp>
      <p:sp>
        <p:nvSpPr>
          <p:cNvPr id="6" name="Footer Placeholder 5"/>
          <p:cNvSpPr>
            <a:spLocks noGrp="1"/>
          </p:cNvSpPr>
          <p:nvPr>
            <p:ph type="ftr" sz="quarter" idx="11"/>
          </p:nvPr>
        </p:nvSpPr>
        <p:spPr/>
        <p:txBody>
          <a:bodyPr/>
          <a:lstStyle/>
          <a:p>
            <a:r>
              <a:rPr lang="en-GB" smtClean="0"/>
              <a:t>IS303 Software Engineering CIS Department, IT college, Basrah university</a:t>
            </a:r>
            <a:endParaRPr lang="en-GB"/>
          </a:p>
        </p:txBody>
      </p:sp>
      <p:sp>
        <p:nvSpPr>
          <p:cNvPr id="7" name="Slide Number Placeholder 6"/>
          <p:cNvSpPr>
            <a:spLocks noGrp="1"/>
          </p:cNvSpPr>
          <p:nvPr>
            <p:ph type="sldNum" sz="quarter" idx="12"/>
          </p:nvPr>
        </p:nvSpPr>
        <p:spPr/>
        <p:txBody>
          <a:bodyPr/>
          <a:lstStyle/>
          <a:p>
            <a:fld id="{16B1A535-C737-4737-BBF4-6CFC398FEE3F}" type="slidenum">
              <a:rPr lang="en-GB" smtClean="0"/>
              <a:t>‹#›</a:t>
            </a:fld>
            <a:endParaRPr lang="en-GB"/>
          </a:p>
        </p:txBody>
      </p:sp>
    </p:spTree>
    <p:extLst>
      <p:ext uri="{BB962C8B-B14F-4D97-AF65-F5344CB8AC3E}">
        <p14:creationId xmlns:p14="http://schemas.microsoft.com/office/powerpoint/2010/main" val="3970331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1BA9DA0-1006-4607-A8BC-AB23530C75D5}" type="datetime1">
              <a:rPr lang="en-GB" smtClean="0"/>
              <a:t>15/12/2019</a:t>
            </a:fld>
            <a:endParaRPr lang="en-GB"/>
          </a:p>
        </p:txBody>
      </p:sp>
      <p:sp>
        <p:nvSpPr>
          <p:cNvPr id="8" name="Footer Placeholder 7"/>
          <p:cNvSpPr>
            <a:spLocks noGrp="1"/>
          </p:cNvSpPr>
          <p:nvPr>
            <p:ph type="ftr" sz="quarter" idx="11"/>
          </p:nvPr>
        </p:nvSpPr>
        <p:spPr/>
        <p:txBody>
          <a:bodyPr/>
          <a:lstStyle/>
          <a:p>
            <a:r>
              <a:rPr lang="en-GB" smtClean="0"/>
              <a:t>IS303 Software Engineering CIS Department, IT college, Basrah university</a:t>
            </a:r>
            <a:endParaRPr lang="en-GB"/>
          </a:p>
        </p:txBody>
      </p:sp>
      <p:sp>
        <p:nvSpPr>
          <p:cNvPr id="9" name="Slide Number Placeholder 8"/>
          <p:cNvSpPr>
            <a:spLocks noGrp="1"/>
          </p:cNvSpPr>
          <p:nvPr>
            <p:ph type="sldNum" sz="quarter" idx="12"/>
          </p:nvPr>
        </p:nvSpPr>
        <p:spPr/>
        <p:txBody>
          <a:bodyPr/>
          <a:lstStyle/>
          <a:p>
            <a:fld id="{16B1A535-C737-4737-BBF4-6CFC398FEE3F}" type="slidenum">
              <a:rPr lang="en-GB" smtClean="0"/>
              <a:t>‹#›</a:t>
            </a:fld>
            <a:endParaRPr lang="en-GB"/>
          </a:p>
        </p:txBody>
      </p:sp>
    </p:spTree>
    <p:extLst>
      <p:ext uri="{BB962C8B-B14F-4D97-AF65-F5344CB8AC3E}">
        <p14:creationId xmlns:p14="http://schemas.microsoft.com/office/powerpoint/2010/main" val="888662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4E57C36-9CBE-436B-BB05-2238CA759E77}" type="datetime1">
              <a:rPr lang="en-GB" smtClean="0"/>
              <a:t>15/12/2019</a:t>
            </a:fld>
            <a:endParaRPr lang="en-GB"/>
          </a:p>
        </p:txBody>
      </p:sp>
      <p:sp>
        <p:nvSpPr>
          <p:cNvPr id="4" name="Footer Placeholder 3"/>
          <p:cNvSpPr>
            <a:spLocks noGrp="1"/>
          </p:cNvSpPr>
          <p:nvPr>
            <p:ph type="ftr" sz="quarter" idx="11"/>
          </p:nvPr>
        </p:nvSpPr>
        <p:spPr/>
        <p:txBody>
          <a:bodyPr/>
          <a:lstStyle/>
          <a:p>
            <a:r>
              <a:rPr lang="en-GB" smtClean="0"/>
              <a:t>IS303 Software Engineering CIS Department, IT college, Basrah university</a:t>
            </a:r>
            <a:endParaRPr lang="en-GB"/>
          </a:p>
        </p:txBody>
      </p:sp>
      <p:sp>
        <p:nvSpPr>
          <p:cNvPr id="5" name="Slide Number Placeholder 4"/>
          <p:cNvSpPr>
            <a:spLocks noGrp="1"/>
          </p:cNvSpPr>
          <p:nvPr>
            <p:ph type="sldNum" sz="quarter" idx="12"/>
          </p:nvPr>
        </p:nvSpPr>
        <p:spPr/>
        <p:txBody>
          <a:bodyPr/>
          <a:lstStyle/>
          <a:p>
            <a:fld id="{16B1A535-C737-4737-BBF4-6CFC398FEE3F}" type="slidenum">
              <a:rPr lang="en-GB" smtClean="0"/>
              <a:t>‹#›</a:t>
            </a:fld>
            <a:endParaRPr lang="en-GB"/>
          </a:p>
        </p:txBody>
      </p:sp>
    </p:spTree>
    <p:extLst>
      <p:ext uri="{BB962C8B-B14F-4D97-AF65-F5344CB8AC3E}">
        <p14:creationId xmlns:p14="http://schemas.microsoft.com/office/powerpoint/2010/main" val="25310320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4F06D8-AD6C-46A6-A4C6-51C8E7FEB5DC}" type="datetime1">
              <a:rPr lang="en-GB" smtClean="0"/>
              <a:t>15/12/2019</a:t>
            </a:fld>
            <a:endParaRPr lang="en-GB"/>
          </a:p>
        </p:txBody>
      </p:sp>
      <p:sp>
        <p:nvSpPr>
          <p:cNvPr id="3" name="Footer Placeholder 2"/>
          <p:cNvSpPr>
            <a:spLocks noGrp="1"/>
          </p:cNvSpPr>
          <p:nvPr>
            <p:ph type="ftr" sz="quarter" idx="11"/>
          </p:nvPr>
        </p:nvSpPr>
        <p:spPr/>
        <p:txBody>
          <a:bodyPr/>
          <a:lstStyle/>
          <a:p>
            <a:r>
              <a:rPr lang="en-GB" smtClean="0"/>
              <a:t>IS303 Software Engineering CIS Department, IT college, Basrah university</a:t>
            </a:r>
            <a:endParaRPr lang="en-GB"/>
          </a:p>
        </p:txBody>
      </p:sp>
      <p:sp>
        <p:nvSpPr>
          <p:cNvPr id="4" name="Slide Number Placeholder 3"/>
          <p:cNvSpPr>
            <a:spLocks noGrp="1"/>
          </p:cNvSpPr>
          <p:nvPr>
            <p:ph type="sldNum" sz="quarter" idx="12"/>
          </p:nvPr>
        </p:nvSpPr>
        <p:spPr/>
        <p:txBody>
          <a:bodyPr/>
          <a:lstStyle/>
          <a:p>
            <a:fld id="{16B1A535-C737-4737-BBF4-6CFC398FEE3F}" type="slidenum">
              <a:rPr lang="en-GB" smtClean="0"/>
              <a:t>‹#›</a:t>
            </a:fld>
            <a:endParaRPr lang="en-GB"/>
          </a:p>
        </p:txBody>
      </p:sp>
    </p:spTree>
    <p:extLst>
      <p:ext uri="{BB962C8B-B14F-4D97-AF65-F5344CB8AC3E}">
        <p14:creationId xmlns:p14="http://schemas.microsoft.com/office/powerpoint/2010/main" val="21150538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6ABF4E-1D02-4C7D-ACB5-5084E8B10B25}" type="datetime1">
              <a:rPr lang="en-GB" smtClean="0"/>
              <a:t>15/12/2019</a:t>
            </a:fld>
            <a:endParaRPr lang="en-GB"/>
          </a:p>
        </p:txBody>
      </p:sp>
      <p:sp>
        <p:nvSpPr>
          <p:cNvPr id="6" name="Footer Placeholder 5"/>
          <p:cNvSpPr>
            <a:spLocks noGrp="1"/>
          </p:cNvSpPr>
          <p:nvPr>
            <p:ph type="ftr" sz="quarter" idx="11"/>
          </p:nvPr>
        </p:nvSpPr>
        <p:spPr/>
        <p:txBody>
          <a:bodyPr/>
          <a:lstStyle/>
          <a:p>
            <a:r>
              <a:rPr lang="en-GB" smtClean="0"/>
              <a:t>IS303 Software Engineering CIS Department, IT college, Basrah university</a:t>
            </a:r>
            <a:endParaRPr lang="en-GB"/>
          </a:p>
        </p:txBody>
      </p:sp>
      <p:sp>
        <p:nvSpPr>
          <p:cNvPr id="7" name="Slide Number Placeholder 6"/>
          <p:cNvSpPr>
            <a:spLocks noGrp="1"/>
          </p:cNvSpPr>
          <p:nvPr>
            <p:ph type="sldNum" sz="quarter" idx="12"/>
          </p:nvPr>
        </p:nvSpPr>
        <p:spPr/>
        <p:txBody>
          <a:bodyPr/>
          <a:lstStyle/>
          <a:p>
            <a:fld id="{16B1A535-C737-4737-BBF4-6CFC398FEE3F}" type="slidenum">
              <a:rPr lang="en-GB" smtClean="0"/>
              <a:t>‹#›</a:t>
            </a:fld>
            <a:endParaRPr lang="en-GB"/>
          </a:p>
        </p:txBody>
      </p:sp>
    </p:spTree>
    <p:extLst>
      <p:ext uri="{BB962C8B-B14F-4D97-AF65-F5344CB8AC3E}">
        <p14:creationId xmlns:p14="http://schemas.microsoft.com/office/powerpoint/2010/main" val="1396095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C3CA1E-F333-440E-ADB3-F78C399FAF58}" type="datetime1">
              <a:rPr lang="en-GB" smtClean="0"/>
              <a:t>15/12/2019</a:t>
            </a:fld>
            <a:endParaRPr lang="en-GB"/>
          </a:p>
        </p:txBody>
      </p:sp>
      <p:sp>
        <p:nvSpPr>
          <p:cNvPr id="6" name="Footer Placeholder 5"/>
          <p:cNvSpPr>
            <a:spLocks noGrp="1"/>
          </p:cNvSpPr>
          <p:nvPr>
            <p:ph type="ftr" sz="quarter" idx="11"/>
          </p:nvPr>
        </p:nvSpPr>
        <p:spPr/>
        <p:txBody>
          <a:bodyPr/>
          <a:lstStyle/>
          <a:p>
            <a:r>
              <a:rPr lang="en-GB" smtClean="0"/>
              <a:t>IS303 Software Engineering CIS Department, IT college, Basrah university</a:t>
            </a:r>
            <a:endParaRPr lang="en-GB"/>
          </a:p>
        </p:txBody>
      </p:sp>
      <p:sp>
        <p:nvSpPr>
          <p:cNvPr id="7" name="Slide Number Placeholder 6"/>
          <p:cNvSpPr>
            <a:spLocks noGrp="1"/>
          </p:cNvSpPr>
          <p:nvPr>
            <p:ph type="sldNum" sz="quarter" idx="12"/>
          </p:nvPr>
        </p:nvSpPr>
        <p:spPr/>
        <p:txBody>
          <a:bodyPr/>
          <a:lstStyle/>
          <a:p>
            <a:fld id="{16B1A535-C737-4737-BBF4-6CFC398FEE3F}" type="slidenum">
              <a:rPr lang="en-GB" smtClean="0"/>
              <a:t>‹#›</a:t>
            </a:fld>
            <a:endParaRPr lang="en-GB"/>
          </a:p>
        </p:txBody>
      </p:sp>
    </p:spTree>
    <p:extLst>
      <p:ext uri="{BB962C8B-B14F-4D97-AF65-F5344CB8AC3E}">
        <p14:creationId xmlns:p14="http://schemas.microsoft.com/office/powerpoint/2010/main" val="38387111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07CF19-35DA-4573-B2D3-2DD6D207D6DD}" type="datetime1">
              <a:rPr lang="en-GB" smtClean="0"/>
              <a:t>15/12/2019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smtClean="0"/>
              <a:t>IS303 Software Engineering CIS Department, IT college, Basrah university</a:t>
            </a:r>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B1A535-C737-4737-BBF4-6CFC398FEE3F}" type="slidenum">
              <a:rPr lang="en-GB" smtClean="0"/>
              <a:t>‹#›</a:t>
            </a:fld>
            <a:endParaRPr lang="en-GB"/>
          </a:p>
        </p:txBody>
      </p:sp>
    </p:spTree>
    <p:extLst>
      <p:ext uri="{BB962C8B-B14F-4D97-AF65-F5344CB8AC3E}">
        <p14:creationId xmlns:p14="http://schemas.microsoft.com/office/powerpoint/2010/main" val="3565232080"/>
      </p:ext>
    </p:extLst>
  </p:cSld>
  <p:clrMap bg1="lt1" tx1="dk1" bg2="lt2" tx2="dk2" accent1="accent1" accent2="accent2" accent3="accent3" accent4="accent4" accent5="accent5" accent6="accent6" hlink="hlink" folHlink="folHlink"/>
  <p:sldLayoutIdLst>
    <p:sldLayoutId id="2147483898" r:id="rId1"/>
    <p:sldLayoutId id="2147483899" r:id="rId2"/>
    <p:sldLayoutId id="2147483900" r:id="rId3"/>
    <p:sldLayoutId id="2147483901" r:id="rId4"/>
    <p:sldLayoutId id="2147483902" r:id="rId5"/>
    <p:sldLayoutId id="2147483903" r:id="rId6"/>
    <p:sldLayoutId id="2147483904" r:id="rId7"/>
    <p:sldLayoutId id="2147483905" r:id="rId8"/>
    <p:sldLayoutId id="2147483906" r:id="rId9"/>
    <p:sldLayoutId id="2147483907" r:id="rId10"/>
    <p:sldLayoutId id="2147483908"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endParaRPr lang="en-GB" b="1" dirty="0"/>
          </a:p>
        </p:txBody>
      </p:sp>
      <p:sp>
        <p:nvSpPr>
          <p:cNvPr id="3" name="Content Placeholder 2"/>
          <p:cNvSpPr>
            <a:spLocks noGrp="1"/>
          </p:cNvSpPr>
          <p:nvPr>
            <p:ph idx="1"/>
          </p:nvPr>
        </p:nvSpPr>
        <p:spPr/>
        <p:txBody>
          <a:bodyPr/>
          <a:lstStyle/>
          <a:p>
            <a:pPr marL="0" indent="0" algn="ctr">
              <a:buNone/>
            </a:pPr>
            <a:r>
              <a:rPr lang="en-GB" sz="4800" b="1" dirty="0" smtClean="0">
                <a:latin typeface="Perpetua" panose="02020502060401020303" pitchFamily="18" charset="0"/>
              </a:rPr>
              <a:t>IS204</a:t>
            </a:r>
            <a:endParaRPr lang="en-GB" sz="5400" b="1" dirty="0" smtClean="0">
              <a:latin typeface="Perpetua" panose="02020502060401020303" pitchFamily="18" charset="0"/>
            </a:endParaRPr>
          </a:p>
          <a:p>
            <a:pPr marL="0" indent="0" algn="ctr">
              <a:buNone/>
            </a:pPr>
            <a:r>
              <a:rPr lang="en-GB" sz="5000" b="1" dirty="0" smtClean="0">
                <a:latin typeface="Perpetua" panose="02020502060401020303" pitchFamily="18" charset="0"/>
              </a:rPr>
              <a:t>System Analysis and Design</a:t>
            </a:r>
            <a:r>
              <a:rPr lang="en-GB" sz="5400" b="1" dirty="0" smtClean="0">
                <a:latin typeface="Perpetua" panose="02020502060401020303" pitchFamily="18" charset="0"/>
              </a:rPr>
              <a:t> </a:t>
            </a:r>
            <a:endParaRPr lang="en-GB" dirty="0" smtClean="0">
              <a:latin typeface="Perpetua" panose="02020502060401020303" pitchFamily="18" charset="0"/>
            </a:endParaRPr>
          </a:p>
          <a:p>
            <a:pPr marL="0" indent="0" algn="ctr">
              <a:buNone/>
            </a:pPr>
            <a:r>
              <a:rPr lang="en-GB" b="1" dirty="0" smtClean="0">
                <a:latin typeface="Perpetua" panose="02020502060401020303" pitchFamily="18" charset="0"/>
              </a:rPr>
              <a:t>System Development</a:t>
            </a:r>
          </a:p>
          <a:p>
            <a:pPr marL="0" indent="0" algn="ctr">
              <a:buNone/>
            </a:pPr>
            <a:r>
              <a:rPr lang="en-GB" b="1" dirty="0">
                <a:latin typeface="Perpetua" panose="02020502060401020303" pitchFamily="18" charset="0"/>
              </a:rPr>
              <a:t> O</a:t>
            </a:r>
            <a:r>
              <a:rPr lang="en-GB" b="1" dirty="0" smtClean="0">
                <a:latin typeface="Perpetua" panose="02020502060401020303" pitchFamily="18" charset="0"/>
              </a:rPr>
              <a:t>rganizational </a:t>
            </a:r>
            <a:r>
              <a:rPr lang="en-GB" b="1" dirty="0">
                <a:latin typeface="Perpetua" panose="02020502060401020303" pitchFamily="18" charset="0"/>
              </a:rPr>
              <a:t>and </a:t>
            </a:r>
            <a:r>
              <a:rPr lang="en-GB" b="1" dirty="0" smtClean="0">
                <a:latin typeface="Perpetua" panose="02020502060401020303" pitchFamily="18" charset="0"/>
              </a:rPr>
              <a:t>Business </a:t>
            </a:r>
            <a:r>
              <a:rPr lang="en-GB" b="1" dirty="0">
                <a:latin typeface="Perpetua" panose="02020502060401020303" pitchFamily="18" charset="0"/>
              </a:rPr>
              <a:t>C</a:t>
            </a:r>
            <a:r>
              <a:rPr lang="en-GB" b="1" dirty="0" smtClean="0">
                <a:latin typeface="Perpetua" panose="02020502060401020303" pitchFamily="18" charset="0"/>
              </a:rPr>
              <a:t>ontext</a:t>
            </a:r>
            <a:endParaRPr lang="en-GB" b="1" dirty="0">
              <a:latin typeface="Perpetua" panose="02020502060401020303" pitchFamily="18" charset="0"/>
            </a:endParaRPr>
          </a:p>
        </p:txBody>
      </p:sp>
      <p:cxnSp>
        <p:nvCxnSpPr>
          <p:cNvPr id="7" name="Straight Connector 6"/>
          <p:cNvCxnSpPr/>
          <p:nvPr/>
        </p:nvCxnSpPr>
        <p:spPr>
          <a:xfrm>
            <a:off x="490888" y="6176963"/>
            <a:ext cx="11097929" cy="0"/>
          </a:xfrm>
          <a:prstGeom prst="line">
            <a:avLst/>
          </a:prstGeom>
        </p:spPr>
        <p:style>
          <a:lnRef idx="3">
            <a:schemeClr val="accent6"/>
          </a:lnRef>
          <a:fillRef idx="0">
            <a:schemeClr val="accent6"/>
          </a:fillRef>
          <a:effectRef idx="2">
            <a:schemeClr val="accent6"/>
          </a:effectRef>
          <a:fontRef idx="minor">
            <a:schemeClr val="tx1"/>
          </a:fontRef>
        </p:style>
      </p:cxnSp>
      <p:sp>
        <p:nvSpPr>
          <p:cNvPr id="8" name="Footer Placeholder 7"/>
          <p:cNvSpPr txBox="1">
            <a:spLocks/>
          </p:cNvSpPr>
          <p:nvPr/>
        </p:nvSpPr>
        <p:spPr>
          <a:xfrm>
            <a:off x="240631" y="6311900"/>
            <a:ext cx="11482939" cy="330723"/>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400" b="1" dirty="0" smtClean="0">
                <a:solidFill>
                  <a:schemeClr val="tx1"/>
                </a:solidFill>
                <a:latin typeface="Times New Roman" panose="02020603050405020304" pitchFamily="18" charset="0"/>
                <a:cs typeface="Times New Roman" panose="02020603050405020304" pitchFamily="18" charset="0"/>
              </a:rPr>
              <a:t>COMPUTER INFORMATION SYSTEM DEPARTMENT				ASS.LEC. ZAINAB H. ALFAYEZ</a:t>
            </a:r>
          </a:p>
        </p:txBody>
      </p:sp>
      <p:pic>
        <p:nvPicPr>
          <p:cNvPr id="9" name="Picture 8" descr="شعار كلية علوم الحاسووب و تكنولوجيا المعلومات 2"/>
          <p:cNvPicPr/>
          <p:nvPr/>
        </p:nvPicPr>
        <p:blipFill>
          <a:blip r:embed="rId3" cstate="print">
            <a:extLst>
              <a:ext uri="{28A0092B-C50C-407E-A947-70E740481C1C}">
                <a14:useLocalDpi xmlns:a14="http://schemas.microsoft.com/office/drawing/2010/main" val="0"/>
              </a:ext>
            </a:extLst>
          </a:blip>
          <a:srcRect l="12477" t="7594" r="12839" b="26401"/>
          <a:stretch>
            <a:fillRect/>
          </a:stretch>
        </p:blipFill>
        <p:spPr bwMode="auto">
          <a:xfrm>
            <a:off x="490888" y="6262233"/>
            <a:ext cx="498684" cy="430055"/>
          </a:xfrm>
          <a:prstGeom prst="rect">
            <a:avLst/>
          </a:prstGeom>
          <a:noFill/>
          <a:ln>
            <a:noFill/>
          </a:ln>
        </p:spPr>
      </p:pic>
      <p:pic>
        <p:nvPicPr>
          <p:cNvPr id="1026" name="Picture 2" descr="Related image"/>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994" r="3664"/>
          <a:stretch/>
        </p:blipFill>
        <p:spPr bwMode="auto">
          <a:xfrm rot="583279">
            <a:off x="8919602" y="3604668"/>
            <a:ext cx="2733870" cy="222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15772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Perpetua" panose="02020502060401020303" pitchFamily="18" charset="0"/>
              </a:rPr>
              <a:t>A Variety of Job Titles</a:t>
            </a:r>
          </a:p>
        </p:txBody>
      </p:sp>
      <p:sp>
        <p:nvSpPr>
          <p:cNvPr id="3" name="Content Placeholder 2"/>
          <p:cNvSpPr>
            <a:spLocks noGrp="1"/>
          </p:cNvSpPr>
          <p:nvPr>
            <p:ph idx="1"/>
          </p:nvPr>
        </p:nvSpPr>
        <p:spPr>
          <a:xfrm>
            <a:off x="838200" y="1704124"/>
            <a:ext cx="10515600" cy="4773678"/>
          </a:xfrm>
        </p:spPr>
        <p:txBody>
          <a:bodyPr>
            <a:normAutofit fontScale="85000" lnSpcReduction="20000"/>
          </a:bodyPr>
          <a:lstStyle/>
          <a:p>
            <a:pPr marL="216000">
              <a:lnSpc>
                <a:spcPct val="110000"/>
              </a:lnSpc>
              <a:spcBef>
                <a:spcPts val="600"/>
              </a:spcBef>
            </a:pPr>
            <a:r>
              <a:rPr lang="en-GB" dirty="0">
                <a:latin typeface="Perpetua" panose="02020502060401020303" pitchFamily="18" charset="0"/>
              </a:rPr>
              <a:t>Programmer </a:t>
            </a:r>
            <a:r>
              <a:rPr lang="en-GB" dirty="0" smtClean="0">
                <a:latin typeface="Perpetua" panose="02020502060401020303" pitchFamily="18" charset="0"/>
              </a:rPr>
              <a:t>analyst		</a:t>
            </a:r>
          </a:p>
          <a:p>
            <a:pPr marL="216000">
              <a:lnSpc>
                <a:spcPct val="110000"/>
              </a:lnSpc>
              <a:spcBef>
                <a:spcPts val="600"/>
              </a:spcBef>
            </a:pPr>
            <a:r>
              <a:rPr lang="en-GB" dirty="0" smtClean="0">
                <a:latin typeface="Perpetua" panose="02020502060401020303" pitchFamily="18" charset="0"/>
              </a:rPr>
              <a:t>Business systems analyst</a:t>
            </a:r>
          </a:p>
          <a:p>
            <a:pPr marL="216000">
              <a:lnSpc>
                <a:spcPct val="110000"/>
              </a:lnSpc>
              <a:spcBef>
                <a:spcPts val="600"/>
              </a:spcBef>
            </a:pPr>
            <a:r>
              <a:rPr lang="en-GB" dirty="0" smtClean="0">
                <a:latin typeface="Perpetua" panose="02020502060401020303" pitchFamily="18" charset="0"/>
              </a:rPr>
              <a:t>System liaison</a:t>
            </a:r>
          </a:p>
          <a:p>
            <a:pPr marL="216000">
              <a:lnSpc>
                <a:spcPct val="110000"/>
              </a:lnSpc>
              <a:spcBef>
                <a:spcPts val="600"/>
              </a:spcBef>
            </a:pPr>
            <a:r>
              <a:rPr lang="en-GB" dirty="0" smtClean="0">
                <a:latin typeface="Perpetua" panose="02020502060401020303" pitchFamily="18" charset="0"/>
              </a:rPr>
              <a:t>End-user analyst</a:t>
            </a:r>
          </a:p>
          <a:p>
            <a:pPr marL="216000">
              <a:lnSpc>
                <a:spcPct val="110000"/>
              </a:lnSpc>
              <a:spcBef>
                <a:spcPts val="600"/>
              </a:spcBef>
            </a:pPr>
            <a:r>
              <a:rPr lang="en-GB" dirty="0" smtClean="0">
                <a:latin typeface="Perpetua" panose="02020502060401020303" pitchFamily="18" charset="0"/>
              </a:rPr>
              <a:t>Business consultant</a:t>
            </a:r>
          </a:p>
          <a:p>
            <a:pPr marL="216000">
              <a:lnSpc>
                <a:spcPct val="110000"/>
              </a:lnSpc>
              <a:spcBef>
                <a:spcPts val="600"/>
              </a:spcBef>
            </a:pPr>
            <a:r>
              <a:rPr lang="en-GB" dirty="0" smtClean="0">
                <a:latin typeface="Perpetua" panose="02020502060401020303" pitchFamily="18" charset="0"/>
              </a:rPr>
              <a:t>Systems consultant</a:t>
            </a:r>
          </a:p>
          <a:p>
            <a:pPr marL="216000">
              <a:lnSpc>
                <a:spcPct val="110000"/>
              </a:lnSpc>
              <a:spcBef>
                <a:spcPts val="600"/>
              </a:spcBef>
            </a:pPr>
            <a:r>
              <a:rPr lang="en-GB" dirty="0" smtClean="0">
                <a:latin typeface="Perpetua" panose="02020502060401020303" pitchFamily="18" charset="0"/>
              </a:rPr>
              <a:t>Systems </a:t>
            </a:r>
            <a:r>
              <a:rPr lang="en-GB" dirty="0">
                <a:latin typeface="Perpetua" panose="02020502060401020303" pitchFamily="18" charset="0"/>
              </a:rPr>
              <a:t>support </a:t>
            </a:r>
            <a:r>
              <a:rPr lang="en-GB" dirty="0" smtClean="0">
                <a:latin typeface="Perpetua" panose="02020502060401020303" pitchFamily="18" charset="0"/>
              </a:rPr>
              <a:t>analyst</a:t>
            </a:r>
          </a:p>
          <a:p>
            <a:pPr marL="216000">
              <a:lnSpc>
                <a:spcPct val="110000"/>
              </a:lnSpc>
              <a:spcBef>
                <a:spcPts val="600"/>
              </a:spcBef>
            </a:pPr>
            <a:r>
              <a:rPr lang="en-GB" dirty="0" smtClean="0">
                <a:latin typeface="Perpetua" panose="02020502060401020303" pitchFamily="18" charset="0"/>
              </a:rPr>
              <a:t>Systems designer</a:t>
            </a:r>
          </a:p>
          <a:p>
            <a:pPr marL="216000">
              <a:lnSpc>
                <a:spcPct val="110000"/>
              </a:lnSpc>
              <a:spcBef>
                <a:spcPts val="600"/>
              </a:spcBef>
            </a:pPr>
            <a:r>
              <a:rPr lang="en-GB" dirty="0" smtClean="0">
                <a:latin typeface="Perpetua" panose="02020502060401020303" pitchFamily="18" charset="0"/>
              </a:rPr>
              <a:t>Software engineer</a:t>
            </a:r>
          </a:p>
          <a:p>
            <a:pPr marL="216000">
              <a:lnSpc>
                <a:spcPct val="110000"/>
              </a:lnSpc>
              <a:spcBef>
                <a:spcPts val="600"/>
              </a:spcBef>
            </a:pPr>
            <a:r>
              <a:rPr lang="en-GB" dirty="0" smtClean="0">
                <a:latin typeface="Perpetua" panose="02020502060401020303" pitchFamily="18" charset="0"/>
              </a:rPr>
              <a:t>System architect</a:t>
            </a:r>
          </a:p>
          <a:p>
            <a:pPr marL="216000">
              <a:lnSpc>
                <a:spcPct val="110000"/>
              </a:lnSpc>
              <a:spcBef>
                <a:spcPts val="600"/>
              </a:spcBef>
            </a:pPr>
            <a:r>
              <a:rPr lang="en-GB" dirty="0" smtClean="0">
                <a:latin typeface="Perpetua" panose="02020502060401020303" pitchFamily="18" charset="0"/>
              </a:rPr>
              <a:t>Web architect / Webmaster /Web developer</a:t>
            </a:r>
            <a:endParaRPr lang="en-GB" dirty="0" smtClean="0"/>
          </a:p>
          <a:p>
            <a:pPr marL="0" indent="0">
              <a:buNone/>
            </a:pPr>
            <a:endParaRPr lang="en-GB" dirty="0"/>
          </a:p>
        </p:txBody>
      </p:sp>
      <p:cxnSp>
        <p:nvCxnSpPr>
          <p:cNvPr id="5" name="Straight Connector 4"/>
          <p:cNvCxnSpPr/>
          <p:nvPr/>
        </p:nvCxnSpPr>
        <p:spPr>
          <a:xfrm>
            <a:off x="490888" y="6176963"/>
            <a:ext cx="11097929" cy="0"/>
          </a:xfrm>
          <a:prstGeom prst="line">
            <a:avLst/>
          </a:prstGeom>
        </p:spPr>
        <p:style>
          <a:lnRef idx="3">
            <a:schemeClr val="accent6"/>
          </a:lnRef>
          <a:fillRef idx="0">
            <a:schemeClr val="accent6"/>
          </a:fillRef>
          <a:effectRef idx="2">
            <a:schemeClr val="accent6"/>
          </a:effectRef>
          <a:fontRef idx="minor">
            <a:schemeClr val="tx1"/>
          </a:fontRef>
        </p:style>
      </p:cxnSp>
      <p:sp>
        <p:nvSpPr>
          <p:cNvPr id="6" name="Footer Placeholder 7"/>
          <p:cNvSpPr txBox="1">
            <a:spLocks/>
          </p:cNvSpPr>
          <p:nvPr/>
        </p:nvSpPr>
        <p:spPr>
          <a:xfrm>
            <a:off x="240631" y="6311900"/>
            <a:ext cx="11482939" cy="330723"/>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400" b="1" dirty="0" smtClean="0">
                <a:solidFill>
                  <a:schemeClr val="tx1"/>
                </a:solidFill>
                <a:latin typeface="Times New Roman" panose="02020603050405020304" pitchFamily="18" charset="0"/>
                <a:cs typeface="Times New Roman" panose="02020603050405020304" pitchFamily="18" charset="0"/>
              </a:rPr>
              <a:t>COMPUTER INFORMATION SYSTEM DEPARTMENT				ASS.LEC. ZAINAB H. ALFAYEZ</a:t>
            </a:r>
          </a:p>
        </p:txBody>
      </p:sp>
      <p:pic>
        <p:nvPicPr>
          <p:cNvPr id="7" name="Picture 6" descr="شعار كلية علوم الحاسووب و تكنولوجيا المعلومات 2"/>
          <p:cNvPicPr/>
          <p:nvPr/>
        </p:nvPicPr>
        <p:blipFill>
          <a:blip r:embed="rId2" cstate="print">
            <a:extLst>
              <a:ext uri="{28A0092B-C50C-407E-A947-70E740481C1C}">
                <a14:useLocalDpi xmlns:a14="http://schemas.microsoft.com/office/drawing/2010/main" val="0"/>
              </a:ext>
            </a:extLst>
          </a:blip>
          <a:srcRect l="12477" t="7594" r="12839" b="26401"/>
          <a:stretch>
            <a:fillRect/>
          </a:stretch>
        </p:blipFill>
        <p:spPr bwMode="auto">
          <a:xfrm>
            <a:off x="490888" y="6262233"/>
            <a:ext cx="498684" cy="430055"/>
          </a:xfrm>
          <a:prstGeom prst="rect">
            <a:avLst/>
          </a:prstGeom>
          <a:noFill/>
          <a:ln>
            <a:noFill/>
          </a:ln>
        </p:spPr>
      </p:pic>
      <p:cxnSp>
        <p:nvCxnSpPr>
          <p:cNvPr id="8" name="Straight Connector 7"/>
          <p:cNvCxnSpPr/>
          <p:nvPr/>
        </p:nvCxnSpPr>
        <p:spPr>
          <a:xfrm>
            <a:off x="789272" y="1690688"/>
            <a:ext cx="10826817" cy="13436"/>
          </a:xfrm>
          <a:prstGeom prst="line">
            <a:avLst/>
          </a:prstGeom>
        </p:spPr>
        <p:style>
          <a:lnRef idx="3">
            <a:schemeClr val="accent6"/>
          </a:lnRef>
          <a:fillRef idx="0">
            <a:schemeClr val="accent6"/>
          </a:fillRef>
          <a:effectRef idx="2">
            <a:schemeClr val="accent6"/>
          </a:effectRef>
          <a:fontRef idx="minor">
            <a:schemeClr val="tx1"/>
          </a:fontRef>
        </p:style>
      </p:cxnSp>
      <p:pic>
        <p:nvPicPr>
          <p:cNvPr id="1026" name="Picture 2" descr="Related 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99266" y="3566798"/>
            <a:ext cx="3454534" cy="24453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31806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515600" cy="1325563"/>
          </a:xfrm>
        </p:spPr>
        <p:txBody>
          <a:bodyPr>
            <a:normAutofit/>
          </a:bodyPr>
          <a:lstStyle/>
          <a:p>
            <a:r>
              <a:rPr lang="en-GB" sz="4000" b="1" dirty="0">
                <a:latin typeface="Perpetua" panose="02020502060401020303" pitchFamily="18" charset="0"/>
              </a:rPr>
              <a:t>Knowledge and Skills Required of a systems analyst</a:t>
            </a:r>
          </a:p>
        </p:txBody>
      </p:sp>
      <p:sp>
        <p:nvSpPr>
          <p:cNvPr id="3" name="Content Placeholder 2"/>
          <p:cNvSpPr>
            <a:spLocks noGrp="1"/>
          </p:cNvSpPr>
          <p:nvPr>
            <p:ph idx="1"/>
          </p:nvPr>
        </p:nvSpPr>
        <p:spPr/>
        <p:txBody>
          <a:bodyPr>
            <a:normAutofit/>
          </a:bodyPr>
          <a:lstStyle/>
          <a:p>
            <a:pPr marL="0" indent="0">
              <a:buNone/>
            </a:pPr>
            <a:endParaRPr lang="en-GB" dirty="0" smtClean="0"/>
          </a:p>
          <a:p>
            <a:pPr marL="0" indent="0">
              <a:buNone/>
            </a:pPr>
            <a:endParaRPr lang="en-GB" dirty="0" smtClean="0"/>
          </a:p>
          <a:p>
            <a:pPr marL="0" indent="0">
              <a:buNone/>
            </a:pPr>
            <a:endParaRPr lang="en-GB" dirty="0" smtClean="0"/>
          </a:p>
          <a:p>
            <a:endParaRPr lang="en-GB" dirty="0"/>
          </a:p>
          <a:p>
            <a:pPr marL="0" indent="0">
              <a:buNone/>
            </a:pPr>
            <a:endParaRPr lang="en-GB" dirty="0" smtClean="0"/>
          </a:p>
          <a:p>
            <a:pPr marL="457200" lvl="1" indent="0">
              <a:buNone/>
            </a:pPr>
            <a:endParaRPr lang="en-GB" dirty="0" smtClean="0"/>
          </a:p>
          <a:p>
            <a:pPr marL="0" indent="0">
              <a:buNone/>
            </a:pPr>
            <a:endParaRPr lang="en-GB" dirty="0"/>
          </a:p>
        </p:txBody>
      </p:sp>
      <p:pic>
        <p:nvPicPr>
          <p:cNvPr id="5" name="Picture 4"/>
          <p:cNvPicPr>
            <a:picLocks noChangeAspect="1"/>
          </p:cNvPicPr>
          <p:nvPr/>
        </p:nvPicPr>
        <p:blipFill rotWithShape="1">
          <a:blip r:embed="rId2"/>
          <a:srcRect l="3747" t="2871" r="2477" b="5007"/>
          <a:stretch/>
        </p:blipFill>
        <p:spPr>
          <a:xfrm>
            <a:off x="2530764" y="1745674"/>
            <a:ext cx="6779491" cy="4387274"/>
          </a:xfrm>
          <a:prstGeom prst="rect">
            <a:avLst/>
          </a:prstGeom>
        </p:spPr>
      </p:pic>
      <p:cxnSp>
        <p:nvCxnSpPr>
          <p:cNvPr id="6" name="Straight Connector 5"/>
          <p:cNvCxnSpPr/>
          <p:nvPr/>
        </p:nvCxnSpPr>
        <p:spPr>
          <a:xfrm>
            <a:off x="789272" y="1690688"/>
            <a:ext cx="10826817" cy="13436"/>
          </a:xfrm>
          <a:prstGeom prst="line">
            <a:avLst/>
          </a:prstGeom>
        </p:spPr>
        <p:style>
          <a:lnRef idx="3">
            <a:schemeClr val="accent6"/>
          </a:lnRef>
          <a:fillRef idx="0">
            <a:schemeClr val="accent6"/>
          </a:fillRef>
          <a:effectRef idx="2">
            <a:schemeClr val="accent6"/>
          </a:effectRef>
          <a:fontRef idx="minor">
            <a:schemeClr val="tx1"/>
          </a:fontRef>
        </p:style>
      </p:cxnSp>
      <p:cxnSp>
        <p:nvCxnSpPr>
          <p:cNvPr id="7" name="Straight Connector 6"/>
          <p:cNvCxnSpPr/>
          <p:nvPr/>
        </p:nvCxnSpPr>
        <p:spPr>
          <a:xfrm>
            <a:off x="490888" y="6176963"/>
            <a:ext cx="11097929" cy="0"/>
          </a:xfrm>
          <a:prstGeom prst="line">
            <a:avLst/>
          </a:prstGeom>
        </p:spPr>
        <p:style>
          <a:lnRef idx="3">
            <a:schemeClr val="accent6"/>
          </a:lnRef>
          <a:fillRef idx="0">
            <a:schemeClr val="accent6"/>
          </a:fillRef>
          <a:effectRef idx="2">
            <a:schemeClr val="accent6"/>
          </a:effectRef>
          <a:fontRef idx="minor">
            <a:schemeClr val="tx1"/>
          </a:fontRef>
        </p:style>
      </p:cxnSp>
      <p:sp>
        <p:nvSpPr>
          <p:cNvPr id="8" name="Footer Placeholder 7"/>
          <p:cNvSpPr txBox="1">
            <a:spLocks/>
          </p:cNvSpPr>
          <p:nvPr/>
        </p:nvSpPr>
        <p:spPr>
          <a:xfrm>
            <a:off x="240631" y="6311900"/>
            <a:ext cx="11482939" cy="330723"/>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400" b="1" dirty="0" smtClean="0">
                <a:solidFill>
                  <a:schemeClr val="tx1"/>
                </a:solidFill>
                <a:latin typeface="Times New Roman" panose="02020603050405020304" pitchFamily="18" charset="0"/>
                <a:cs typeface="Times New Roman" panose="02020603050405020304" pitchFamily="18" charset="0"/>
              </a:rPr>
              <a:t>COMPUTER INFORMATION SYSTEM DEPARTMENT				ASS.LEC. ZAINAB H. ALFAYEZ</a:t>
            </a:r>
          </a:p>
        </p:txBody>
      </p:sp>
      <p:pic>
        <p:nvPicPr>
          <p:cNvPr id="9" name="Picture 8" descr="شعار كلية علوم الحاسووب و تكنولوجيا المعلومات 2"/>
          <p:cNvPicPr/>
          <p:nvPr/>
        </p:nvPicPr>
        <p:blipFill>
          <a:blip r:embed="rId3" cstate="print">
            <a:extLst>
              <a:ext uri="{28A0092B-C50C-407E-A947-70E740481C1C}">
                <a14:useLocalDpi xmlns:a14="http://schemas.microsoft.com/office/drawing/2010/main" val="0"/>
              </a:ext>
            </a:extLst>
          </a:blip>
          <a:srcRect l="12477" t="7594" r="12839" b="26401"/>
          <a:stretch>
            <a:fillRect/>
          </a:stretch>
        </p:blipFill>
        <p:spPr bwMode="auto">
          <a:xfrm>
            <a:off x="490888" y="6262233"/>
            <a:ext cx="498684" cy="430055"/>
          </a:xfrm>
          <a:prstGeom prst="rect">
            <a:avLst/>
          </a:prstGeom>
          <a:noFill/>
          <a:ln>
            <a:noFill/>
          </a:ln>
        </p:spPr>
      </p:pic>
    </p:spTree>
    <p:extLst>
      <p:ext uri="{BB962C8B-B14F-4D97-AF65-F5344CB8AC3E}">
        <p14:creationId xmlns:p14="http://schemas.microsoft.com/office/powerpoint/2010/main" val="1942281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Perpetua" panose="02020502060401020303" pitchFamily="18" charset="0"/>
              </a:rPr>
              <a:t>Knowledge and Skills Required of a systems analyst</a:t>
            </a:r>
          </a:p>
        </p:txBody>
      </p:sp>
      <p:sp>
        <p:nvSpPr>
          <p:cNvPr id="3" name="Content Placeholder 2"/>
          <p:cNvSpPr>
            <a:spLocks noGrp="1"/>
          </p:cNvSpPr>
          <p:nvPr>
            <p:ph idx="1"/>
          </p:nvPr>
        </p:nvSpPr>
        <p:spPr/>
        <p:txBody>
          <a:bodyPr>
            <a:normAutofit fontScale="92500" lnSpcReduction="10000"/>
          </a:bodyPr>
          <a:lstStyle/>
          <a:p>
            <a:pPr marL="216000">
              <a:spcAft>
                <a:spcPts val="1200"/>
              </a:spcAft>
            </a:pPr>
            <a:r>
              <a:rPr lang="en-GB" b="1" dirty="0">
                <a:solidFill>
                  <a:srgbClr val="0070C0"/>
                </a:solidFill>
                <a:latin typeface="Perpetua" panose="02020502060401020303" pitchFamily="18" charset="0"/>
              </a:rPr>
              <a:t>Technical Knowledge and </a:t>
            </a:r>
            <a:r>
              <a:rPr lang="en-GB" b="1" dirty="0" smtClean="0">
                <a:solidFill>
                  <a:srgbClr val="0070C0"/>
                </a:solidFill>
                <a:latin typeface="Perpetua" panose="02020502060401020303" pitchFamily="18" charset="0"/>
              </a:rPr>
              <a:t>Skills</a:t>
            </a:r>
          </a:p>
          <a:p>
            <a:pPr>
              <a:spcBef>
                <a:spcPts val="600"/>
              </a:spcBef>
              <a:spcAft>
                <a:spcPts val="600"/>
              </a:spcAft>
            </a:pPr>
            <a:r>
              <a:rPr lang="en-GB" dirty="0">
                <a:latin typeface="Perpetua" panose="02020502060401020303" pitchFamily="18" charset="0"/>
              </a:rPr>
              <a:t>An analyst should have fundamental </a:t>
            </a:r>
            <a:r>
              <a:rPr lang="en-GB" dirty="0" smtClean="0">
                <a:latin typeface="Perpetua" panose="02020502060401020303" pitchFamily="18" charset="0"/>
              </a:rPr>
              <a:t>technology knowledge of: </a:t>
            </a:r>
          </a:p>
          <a:p>
            <a:pPr marL="540000">
              <a:spcBef>
                <a:spcPts val="600"/>
              </a:spcBef>
              <a:spcAft>
                <a:spcPts val="600"/>
              </a:spcAft>
            </a:pPr>
            <a:r>
              <a:rPr lang="en-GB" dirty="0">
                <a:latin typeface="Perpetua" panose="02020502060401020303" pitchFamily="18" charset="0"/>
              </a:rPr>
              <a:t>Computers and how they </a:t>
            </a:r>
            <a:r>
              <a:rPr lang="en-GB" dirty="0" smtClean="0">
                <a:latin typeface="Perpetua" panose="02020502060401020303" pitchFamily="18" charset="0"/>
              </a:rPr>
              <a:t>work.</a:t>
            </a:r>
          </a:p>
          <a:p>
            <a:pPr marL="540000">
              <a:spcBef>
                <a:spcPts val="600"/>
              </a:spcBef>
              <a:spcAft>
                <a:spcPts val="600"/>
              </a:spcAft>
            </a:pPr>
            <a:r>
              <a:rPr lang="en-GB" dirty="0" smtClean="0">
                <a:latin typeface="Perpetua" panose="02020502060401020303" pitchFamily="18" charset="0"/>
              </a:rPr>
              <a:t>File</a:t>
            </a:r>
            <a:r>
              <a:rPr lang="en-GB" dirty="0">
                <a:latin typeface="Perpetua" panose="02020502060401020303" pitchFamily="18" charset="0"/>
              </a:rPr>
              <a:t>, database, and storage hardware and </a:t>
            </a:r>
            <a:r>
              <a:rPr lang="en-GB" dirty="0" smtClean="0">
                <a:latin typeface="Perpetua" panose="02020502060401020303" pitchFamily="18" charset="0"/>
              </a:rPr>
              <a:t>software.</a:t>
            </a:r>
          </a:p>
          <a:p>
            <a:pPr marL="540000">
              <a:spcBef>
                <a:spcPts val="600"/>
              </a:spcBef>
              <a:spcAft>
                <a:spcPts val="600"/>
              </a:spcAft>
            </a:pPr>
            <a:r>
              <a:rPr lang="en-GB" dirty="0" smtClean="0">
                <a:latin typeface="Perpetua" panose="02020502060401020303" pitchFamily="18" charset="0"/>
              </a:rPr>
              <a:t>Input </a:t>
            </a:r>
            <a:r>
              <a:rPr lang="en-GB" dirty="0">
                <a:latin typeface="Perpetua" panose="02020502060401020303" pitchFamily="18" charset="0"/>
              </a:rPr>
              <a:t>and output hardware and </a:t>
            </a:r>
            <a:r>
              <a:rPr lang="en-GB" dirty="0" smtClean="0">
                <a:latin typeface="Perpetua" panose="02020502060401020303" pitchFamily="18" charset="0"/>
              </a:rPr>
              <a:t>software.</a:t>
            </a:r>
          </a:p>
          <a:p>
            <a:pPr marL="540000">
              <a:spcBef>
                <a:spcPts val="600"/>
              </a:spcBef>
              <a:spcAft>
                <a:spcPts val="600"/>
              </a:spcAft>
            </a:pPr>
            <a:r>
              <a:rPr lang="en-GB" dirty="0" smtClean="0">
                <a:latin typeface="Perpetua" panose="02020502060401020303" pitchFamily="18" charset="0"/>
              </a:rPr>
              <a:t>Computer </a:t>
            </a:r>
            <a:r>
              <a:rPr lang="en-GB" dirty="0">
                <a:latin typeface="Perpetua" panose="02020502060401020303" pitchFamily="18" charset="0"/>
              </a:rPr>
              <a:t>networks and </a:t>
            </a:r>
            <a:r>
              <a:rPr lang="en-GB" dirty="0" smtClean="0">
                <a:latin typeface="Perpetua" panose="02020502060401020303" pitchFamily="18" charset="0"/>
              </a:rPr>
              <a:t>protocols.</a:t>
            </a:r>
          </a:p>
          <a:p>
            <a:pPr marL="540000">
              <a:spcBef>
                <a:spcPts val="600"/>
              </a:spcBef>
              <a:spcAft>
                <a:spcPts val="600"/>
              </a:spcAft>
            </a:pPr>
            <a:r>
              <a:rPr lang="en-GB" dirty="0" smtClean="0">
                <a:latin typeface="Perpetua" panose="02020502060401020303" pitchFamily="18" charset="0"/>
              </a:rPr>
              <a:t>Programming </a:t>
            </a:r>
            <a:r>
              <a:rPr lang="en-GB" dirty="0">
                <a:latin typeface="Perpetua" panose="02020502060401020303" pitchFamily="18" charset="0"/>
              </a:rPr>
              <a:t>languages, operating systems, and </a:t>
            </a:r>
            <a:r>
              <a:rPr lang="en-GB" dirty="0" smtClean="0">
                <a:latin typeface="Perpetua" panose="02020502060401020303" pitchFamily="18" charset="0"/>
              </a:rPr>
              <a:t>utilities.</a:t>
            </a:r>
          </a:p>
          <a:p>
            <a:pPr marL="540000">
              <a:spcBef>
                <a:spcPts val="600"/>
              </a:spcBef>
              <a:spcAft>
                <a:spcPts val="600"/>
              </a:spcAft>
            </a:pPr>
            <a:r>
              <a:rPr lang="en-GB" dirty="0" smtClean="0">
                <a:latin typeface="Perpetua" panose="02020502060401020303" pitchFamily="18" charset="0"/>
              </a:rPr>
              <a:t>Communication </a:t>
            </a:r>
            <a:r>
              <a:rPr lang="en-GB" dirty="0">
                <a:latin typeface="Perpetua" panose="02020502060401020303" pitchFamily="18" charset="0"/>
              </a:rPr>
              <a:t>and collaboration technology such as digital telephones, videoconferencing, and Web-based document management systems</a:t>
            </a:r>
            <a:r>
              <a:rPr lang="en-GB" dirty="0" smtClean="0">
                <a:latin typeface="Perpetua" panose="02020502060401020303" pitchFamily="18" charset="0"/>
              </a:rPr>
              <a:t>.</a:t>
            </a:r>
          </a:p>
          <a:p>
            <a:pPr marL="0" indent="0">
              <a:buNone/>
            </a:pPr>
            <a:endParaRPr lang="en-GB" dirty="0" smtClean="0"/>
          </a:p>
          <a:p>
            <a:pPr marL="0" indent="0">
              <a:buNone/>
            </a:pPr>
            <a:endParaRPr lang="en-GB" dirty="0" smtClean="0"/>
          </a:p>
          <a:p>
            <a:pPr marL="0" indent="0">
              <a:buNone/>
            </a:pPr>
            <a:endParaRPr lang="en-GB" dirty="0" smtClean="0"/>
          </a:p>
          <a:p>
            <a:endParaRPr lang="en-GB" dirty="0"/>
          </a:p>
          <a:p>
            <a:pPr marL="0" indent="0">
              <a:buNone/>
            </a:pPr>
            <a:endParaRPr lang="en-GB" dirty="0" smtClean="0"/>
          </a:p>
          <a:p>
            <a:pPr marL="457200" lvl="1" indent="0">
              <a:buNone/>
            </a:pPr>
            <a:endParaRPr lang="en-GB" dirty="0" smtClean="0"/>
          </a:p>
          <a:p>
            <a:pPr marL="0" indent="0">
              <a:buNone/>
            </a:pPr>
            <a:endParaRPr lang="en-GB" dirty="0"/>
          </a:p>
        </p:txBody>
      </p:sp>
      <p:cxnSp>
        <p:nvCxnSpPr>
          <p:cNvPr id="5" name="Straight Connector 4"/>
          <p:cNvCxnSpPr/>
          <p:nvPr/>
        </p:nvCxnSpPr>
        <p:spPr>
          <a:xfrm>
            <a:off x="490888" y="6176963"/>
            <a:ext cx="11097929" cy="0"/>
          </a:xfrm>
          <a:prstGeom prst="line">
            <a:avLst/>
          </a:prstGeom>
        </p:spPr>
        <p:style>
          <a:lnRef idx="3">
            <a:schemeClr val="accent6"/>
          </a:lnRef>
          <a:fillRef idx="0">
            <a:schemeClr val="accent6"/>
          </a:fillRef>
          <a:effectRef idx="2">
            <a:schemeClr val="accent6"/>
          </a:effectRef>
          <a:fontRef idx="minor">
            <a:schemeClr val="tx1"/>
          </a:fontRef>
        </p:style>
      </p:cxnSp>
      <p:sp>
        <p:nvSpPr>
          <p:cNvPr id="6" name="Footer Placeholder 7"/>
          <p:cNvSpPr txBox="1">
            <a:spLocks/>
          </p:cNvSpPr>
          <p:nvPr/>
        </p:nvSpPr>
        <p:spPr>
          <a:xfrm>
            <a:off x="240631" y="6311900"/>
            <a:ext cx="11482939" cy="330723"/>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400" b="1" dirty="0" smtClean="0">
                <a:solidFill>
                  <a:schemeClr val="tx1"/>
                </a:solidFill>
                <a:latin typeface="Times New Roman" panose="02020603050405020304" pitchFamily="18" charset="0"/>
                <a:cs typeface="Times New Roman" panose="02020603050405020304" pitchFamily="18" charset="0"/>
              </a:rPr>
              <a:t>COMPUTER INFORMATION SYSTEM DEPARTMENT				ASS.LEC. ZAINAB H. ALFAYEZ</a:t>
            </a:r>
          </a:p>
        </p:txBody>
      </p:sp>
      <p:pic>
        <p:nvPicPr>
          <p:cNvPr id="7" name="Picture 6" descr="شعار كلية علوم الحاسووب و تكنولوجيا المعلومات 2"/>
          <p:cNvPicPr/>
          <p:nvPr/>
        </p:nvPicPr>
        <p:blipFill>
          <a:blip r:embed="rId2" cstate="print">
            <a:extLst>
              <a:ext uri="{28A0092B-C50C-407E-A947-70E740481C1C}">
                <a14:useLocalDpi xmlns:a14="http://schemas.microsoft.com/office/drawing/2010/main" val="0"/>
              </a:ext>
            </a:extLst>
          </a:blip>
          <a:srcRect l="12477" t="7594" r="12839" b="26401"/>
          <a:stretch>
            <a:fillRect/>
          </a:stretch>
        </p:blipFill>
        <p:spPr bwMode="auto">
          <a:xfrm>
            <a:off x="490888" y="6262233"/>
            <a:ext cx="498684" cy="430055"/>
          </a:xfrm>
          <a:prstGeom prst="rect">
            <a:avLst/>
          </a:prstGeom>
          <a:noFill/>
          <a:ln>
            <a:noFill/>
          </a:ln>
        </p:spPr>
      </p:pic>
      <p:cxnSp>
        <p:nvCxnSpPr>
          <p:cNvPr id="8" name="Straight Connector 7"/>
          <p:cNvCxnSpPr/>
          <p:nvPr/>
        </p:nvCxnSpPr>
        <p:spPr>
          <a:xfrm>
            <a:off x="789272" y="1690688"/>
            <a:ext cx="10826817" cy="13436"/>
          </a:xfrm>
          <a:prstGeom prst="line">
            <a:avLst/>
          </a:prstGeom>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24435850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Perpetua" panose="02020502060401020303" pitchFamily="18" charset="0"/>
              </a:rPr>
              <a:t>Knowledge and Skills Required of a systems analyst</a:t>
            </a:r>
          </a:p>
        </p:txBody>
      </p:sp>
      <p:sp>
        <p:nvSpPr>
          <p:cNvPr id="3" name="Content Placeholder 2"/>
          <p:cNvSpPr>
            <a:spLocks noGrp="1"/>
          </p:cNvSpPr>
          <p:nvPr>
            <p:ph idx="1"/>
          </p:nvPr>
        </p:nvSpPr>
        <p:spPr/>
        <p:txBody>
          <a:bodyPr>
            <a:normAutofit/>
          </a:bodyPr>
          <a:lstStyle/>
          <a:p>
            <a:pPr marL="216000">
              <a:spcAft>
                <a:spcPts val="1200"/>
              </a:spcAft>
            </a:pPr>
            <a:r>
              <a:rPr lang="en-GB" b="1" dirty="0">
                <a:solidFill>
                  <a:srgbClr val="0070C0"/>
                </a:solidFill>
                <a:latin typeface="Perpetua" panose="02020502060401020303" pitchFamily="18" charset="0"/>
              </a:rPr>
              <a:t>Technical Knowledge and </a:t>
            </a:r>
            <a:r>
              <a:rPr lang="en-GB" b="1" dirty="0" smtClean="0">
                <a:solidFill>
                  <a:srgbClr val="0070C0"/>
                </a:solidFill>
                <a:latin typeface="Perpetua" panose="02020502060401020303" pitchFamily="18" charset="0"/>
              </a:rPr>
              <a:t>Skills</a:t>
            </a:r>
          </a:p>
          <a:p>
            <a:pPr>
              <a:spcBef>
                <a:spcPts val="600"/>
              </a:spcBef>
              <a:spcAft>
                <a:spcPts val="600"/>
              </a:spcAft>
            </a:pPr>
            <a:r>
              <a:rPr lang="en-GB" dirty="0">
                <a:latin typeface="Perpetua" panose="02020502060401020303" pitchFamily="18" charset="0"/>
              </a:rPr>
              <a:t>Analyst uses </a:t>
            </a:r>
            <a:r>
              <a:rPr lang="en-GB" b="1" i="1" dirty="0" smtClean="0">
                <a:solidFill>
                  <a:srgbClr val="C00000"/>
                </a:solidFill>
                <a:latin typeface="Perpetua" panose="02020502060401020303" pitchFamily="18" charset="0"/>
              </a:rPr>
              <a:t>tools</a:t>
            </a:r>
            <a:r>
              <a:rPr lang="en-GB" dirty="0" smtClean="0">
                <a:latin typeface="Perpetua" panose="02020502060401020303" pitchFamily="18" charset="0"/>
              </a:rPr>
              <a:t>.</a:t>
            </a:r>
            <a:endParaRPr lang="en-GB" dirty="0">
              <a:latin typeface="Perpetua" panose="02020502060401020303" pitchFamily="18" charset="0"/>
            </a:endParaRPr>
          </a:p>
          <a:p>
            <a:pPr>
              <a:spcBef>
                <a:spcPts val="600"/>
              </a:spcBef>
              <a:spcAft>
                <a:spcPts val="600"/>
              </a:spcAft>
            </a:pPr>
            <a:r>
              <a:rPr lang="en-GB" b="1" i="1" dirty="0" smtClean="0">
                <a:solidFill>
                  <a:srgbClr val="C00000"/>
                </a:solidFill>
                <a:latin typeface="Perpetua" panose="02020502060401020303" pitchFamily="18" charset="0"/>
              </a:rPr>
              <a:t>Tools: </a:t>
            </a:r>
            <a:r>
              <a:rPr lang="en-GB" dirty="0" smtClean="0">
                <a:latin typeface="Perpetua" panose="02020502060401020303" pitchFamily="18" charset="0"/>
              </a:rPr>
              <a:t>a </a:t>
            </a:r>
            <a:r>
              <a:rPr lang="en-GB" dirty="0">
                <a:latin typeface="Perpetua" panose="02020502060401020303" pitchFamily="18" charset="0"/>
              </a:rPr>
              <a:t>software application that assists developers in creating models or other components required for a </a:t>
            </a:r>
            <a:r>
              <a:rPr lang="en-GB" dirty="0" smtClean="0">
                <a:latin typeface="Perpetua" panose="02020502060401020303" pitchFamily="18" charset="0"/>
              </a:rPr>
              <a:t>project.</a:t>
            </a:r>
          </a:p>
          <a:p>
            <a:pPr>
              <a:spcBef>
                <a:spcPts val="600"/>
              </a:spcBef>
              <a:spcAft>
                <a:spcPts val="600"/>
              </a:spcAft>
            </a:pPr>
            <a:r>
              <a:rPr lang="en-GB" dirty="0" smtClean="0">
                <a:latin typeface="Perpetua" panose="02020502060401020303" pitchFamily="18" charset="0"/>
              </a:rPr>
              <a:t>Examples of tools used in system development:</a:t>
            </a:r>
          </a:p>
          <a:p>
            <a:pPr marL="540000">
              <a:spcBef>
                <a:spcPts val="600"/>
              </a:spcBef>
              <a:spcAft>
                <a:spcPts val="600"/>
              </a:spcAft>
            </a:pPr>
            <a:r>
              <a:rPr lang="en-GB" dirty="0">
                <a:latin typeface="Perpetua" panose="02020502060401020303" pitchFamily="18" charset="0"/>
              </a:rPr>
              <a:t>Software productivity </a:t>
            </a:r>
            <a:r>
              <a:rPr lang="en-GB" dirty="0" smtClean="0">
                <a:latin typeface="Perpetua" panose="02020502060401020303" pitchFamily="18" charset="0"/>
              </a:rPr>
              <a:t>packages: Microsoft Access.</a:t>
            </a:r>
          </a:p>
          <a:p>
            <a:pPr marL="540000"/>
            <a:r>
              <a:rPr lang="en-GB" dirty="0">
                <a:latin typeface="Perpetua" panose="02020502060401020303" pitchFamily="18" charset="0"/>
              </a:rPr>
              <a:t>Integrated development environments (IDEs) </a:t>
            </a:r>
            <a:r>
              <a:rPr lang="en-GB" dirty="0" smtClean="0">
                <a:latin typeface="Perpetua" panose="02020502060401020303" pitchFamily="18" charset="0"/>
              </a:rPr>
              <a:t>for programming languages: Microsoft Visual Studio.</a:t>
            </a:r>
          </a:p>
          <a:p>
            <a:endParaRPr lang="en-GB" dirty="0" smtClean="0">
              <a:latin typeface="Perpetua" panose="02020502060401020303" pitchFamily="18" charset="0"/>
            </a:endParaRPr>
          </a:p>
          <a:p>
            <a:pPr marL="0" indent="0">
              <a:buNone/>
            </a:pPr>
            <a:endParaRPr lang="en-GB" dirty="0" smtClean="0"/>
          </a:p>
          <a:p>
            <a:pPr marL="0" indent="0">
              <a:buNone/>
            </a:pPr>
            <a:endParaRPr lang="en-GB" dirty="0" smtClean="0"/>
          </a:p>
          <a:p>
            <a:pPr marL="0" indent="0">
              <a:buNone/>
            </a:pPr>
            <a:endParaRPr lang="en-GB" dirty="0" smtClean="0"/>
          </a:p>
          <a:p>
            <a:endParaRPr lang="en-GB" dirty="0"/>
          </a:p>
          <a:p>
            <a:pPr marL="0" indent="0">
              <a:buNone/>
            </a:pPr>
            <a:endParaRPr lang="en-GB" dirty="0" smtClean="0"/>
          </a:p>
          <a:p>
            <a:pPr marL="457200" lvl="1" indent="0">
              <a:buNone/>
            </a:pPr>
            <a:endParaRPr lang="en-GB" dirty="0" smtClean="0"/>
          </a:p>
          <a:p>
            <a:pPr marL="0" indent="0">
              <a:buNone/>
            </a:pPr>
            <a:endParaRPr lang="en-GB" dirty="0"/>
          </a:p>
        </p:txBody>
      </p:sp>
      <p:cxnSp>
        <p:nvCxnSpPr>
          <p:cNvPr id="5" name="Straight Connector 4"/>
          <p:cNvCxnSpPr/>
          <p:nvPr/>
        </p:nvCxnSpPr>
        <p:spPr>
          <a:xfrm>
            <a:off x="490888" y="6176963"/>
            <a:ext cx="11097929" cy="0"/>
          </a:xfrm>
          <a:prstGeom prst="line">
            <a:avLst/>
          </a:prstGeom>
        </p:spPr>
        <p:style>
          <a:lnRef idx="3">
            <a:schemeClr val="accent6"/>
          </a:lnRef>
          <a:fillRef idx="0">
            <a:schemeClr val="accent6"/>
          </a:fillRef>
          <a:effectRef idx="2">
            <a:schemeClr val="accent6"/>
          </a:effectRef>
          <a:fontRef idx="minor">
            <a:schemeClr val="tx1"/>
          </a:fontRef>
        </p:style>
      </p:cxnSp>
      <p:sp>
        <p:nvSpPr>
          <p:cNvPr id="6" name="Footer Placeholder 7"/>
          <p:cNvSpPr txBox="1">
            <a:spLocks/>
          </p:cNvSpPr>
          <p:nvPr/>
        </p:nvSpPr>
        <p:spPr>
          <a:xfrm>
            <a:off x="240631" y="6311900"/>
            <a:ext cx="11482939" cy="330723"/>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400" b="1" dirty="0" smtClean="0">
                <a:solidFill>
                  <a:schemeClr val="tx1"/>
                </a:solidFill>
                <a:latin typeface="Times New Roman" panose="02020603050405020304" pitchFamily="18" charset="0"/>
                <a:cs typeface="Times New Roman" panose="02020603050405020304" pitchFamily="18" charset="0"/>
              </a:rPr>
              <a:t>COMPUTER INFORMATION SYSTEM DEPARTMENT				ASS.LEC. ZAINAB H. ALFAYEZ</a:t>
            </a:r>
          </a:p>
        </p:txBody>
      </p:sp>
      <p:pic>
        <p:nvPicPr>
          <p:cNvPr id="7" name="Picture 6" descr="شعار كلية علوم الحاسووب و تكنولوجيا المعلومات 2"/>
          <p:cNvPicPr/>
          <p:nvPr/>
        </p:nvPicPr>
        <p:blipFill>
          <a:blip r:embed="rId2" cstate="print">
            <a:extLst>
              <a:ext uri="{28A0092B-C50C-407E-A947-70E740481C1C}">
                <a14:useLocalDpi xmlns:a14="http://schemas.microsoft.com/office/drawing/2010/main" val="0"/>
              </a:ext>
            </a:extLst>
          </a:blip>
          <a:srcRect l="12477" t="7594" r="12839" b="26401"/>
          <a:stretch>
            <a:fillRect/>
          </a:stretch>
        </p:blipFill>
        <p:spPr bwMode="auto">
          <a:xfrm>
            <a:off x="490888" y="6262233"/>
            <a:ext cx="498684" cy="430055"/>
          </a:xfrm>
          <a:prstGeom prst="rect">
            <a:avLst/>
          </a:prstGeom>
          <a:noFill/>
          <a:ln>
            <a:noFill/>
          </a:ln>
        </p:spPr>
      </p:pic>
      <p:cxnSp>
        <p:nvCxnSpPr>
          <p:cNvPr id="8" name="Straight Connector 7"/>
          <p:cNvCxnSpPr/>
          <p:nvPr/>
        </p:nvCxnSpPr>
        <p:spPr>
          <a:xfrm>
            <a:off x="789272" y="1690688"/>
            <a:ext cx="10826817" cy="13436"/>
          </a:xfrm>
          <a:prstGeom prst="line">
            <a:avLst/>
          </a:prstGeom>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32036199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Perpetua" panose="02020502060401020303" pitchFamily="18" charset="0"/>
              </a:rPr>
              <a:t>Knowledge and Skills Required of a systems analyst</a:t>
            </a:r>
          </a:p>
        </p:txBody>
      </p:sp>
      <p:sp>
        <p:nvSpPr>
          <p:cNvPr id="3" name="Content Placeholder 2"/>
          <p:cNvSpPr>
            <a:spLocks noGrp="1"/>
          </p:cNvSpPr>
          <p:nvPr>
            <p:ph idx="1"/>
          </p:nvPr>
        </p:nvSpPr>
        <p:spPr/>
        <p:txBody>
          <a:bodyPr>
            <a:normAutofit fontScale="85000" lnSpcReduction="20000"/>
          </a:bodyPr>
          <a:lstStyle/>
          <a:p>
            <a:pPr marL="216000">
              <a:spcAft>
                <a:spcPts val="1200"/>
              </a:spcAft>
            </a:pPr>
            <a:r>
              <a:rPr lang="en-GB" b="1" dirty="0">
                <a:solidFill>
                  <a:srgbClr val="0070C0"/>
                </a:solidFill>
                <a:latin typeface="Perpetua" panose="02020502060401020303" pitchFamily="18" charset="0"/>
              </a:rPr>
              <a:t>Technical Knowledge and </a:t>
            </a:r>
            <a:r>
              <a:rPr lang="en-GB" b="1" dirty="0" smtClean="0">
                <a:solidFill>
                  <a:srgbClr val="0070C0"/>
                </a:solidFill>
                <a:latin typeface="Perpetua" panose="02020502060401020303" pitchFamily="18" charset="0"/>
              </a:rPr>
              <a:t>Skills</a:t>
            </a:r>
          </a:p>
          <a:p>
            <a:pPr>
              <a:spcBef>
                <a:spcPts val="600"/>
              </a:spcBef>
              <a:spcAft>
                <a:spcPts val="600"/>
              </a:spcAft>
            </a:pPr>
            <a:r>
              <a:rPr lang="en-GB" dirty="0">
                <a:latin typeface="Perpetua" panose="02020502060401020303" pitchFamily="18" charset="0"/>
              </a:rPr>
              <a:t>Analyst </a:t>
            </a:r>
            <a:r>
              <a:rPr lang="en-GB" dirty="0" smtClean="0">
                <a:latin typeface="Perpetua" panose="02020502060401020303" pitchFamily="18" charset="0"/>
              </a:rPr>
              <a:t>understands </a:t>
            </a:r>
            <a:r>
              <a:rPr lang="en-GB" dirty="0" smtClean="0">
                <a:solidFill>
                  <a:srgbClr val="C00000"/>
                </a:solidFill>
                <a:latin typeface="Perpetua" panose="02020502060401020303" pitchFamily="18" charset="0"/>
              </a:rPr>
              <a:t>SDLC</a:t>
            </a:r>
            <a:r>
              <a:rPr lang="en-GB" dirty="0" smtClean="0">
                <a:latin typeface="Perpetua" panose="02020502060401020303" pitchFamily="18" charset="0"/>
              </a:rPr>
              <a:t> </a:t>
            </a:r>
            <a:r>
              <a:rPr lang="en-GB" dirty="0" smtClean="0">
                <a:solidFill>
                  <a:srgbClr val="C00000"/>
                </a:solidFill>
                <a:latin typeface="Perpetua" panose="02020502060401020303" pitchFamily="18" charset="0"/>
              </a:rPr>
              <a:t>techniques</a:t>
            </a:r>
            <a:r>
              <a:rPr lang="en-GB" dirty="0" smtClean="0">
                <a:latin typeface="Perpetua" panose="02020502060401020303" pitchFamily="18" charset="0"/>
              </a:rPr>
              <a:t>.</a:t>
            </a:r>
          </a:p>
          <a:p>
            <a:pPr>
              <a:spcBef>
                <a:spcPts val="600"/>
              </a:spcBef>
              <a:spcAft>
                <a:spcPts val="600"/>
              </a:spcAft>
            </a:pPr>
            <a:r>
              <a:rPr lang="en-GB" dirty="0" smtClean="0">
                <a:latin typeface="Perpetua" panose="02020502060401020303" pitchFamily="18" charset="0"/>
              </a:rPr>
              <a:t>Examples :</a:t>
            </a:r>
          </a:p>
          <a:p>
            <a:pPr marL="828000">
              <a:spcBef>
                <a:spcPts val="600"/>
              </a:spcBef>
              <a:spcAft>
                <a:spcPts val="600"/>
              </a:spcAft>
            </a:pPr>
            <a:r>
              <a:rPr lang="en-GB" dirty="0">
                <a:latin typeface="Perpetua" panose="02020502060401020303" pitchFamily="18" charset="0"/>
              </a:rPr>
              <a:t>Project planning </a:t>
            </a:r>
            <a:r>
              <a:rPr lang="en-GB" dirty="0" smtClean="0">
                <a:latin typeface="Perpetua" panose="02020502060401020303" pitchFamily="18" charset="0"/>
              </a:rPr>
              <a:t>techniques.</a:t>
            </a:r>
          </a:p>
          <a:p>
            <a:pPr marL="828000">
              <a:spcBef>
                <a:spcPts val="600"/>
              </a:spcBef>
              <a:spcAft>
                <a:spcPts val="600"/>
              </a:spcAft>
            </a:pPr>
            <a:r>
              <a:rPr lang="en-GB" dirty="0" smtClean="0">
                <a:latin typeface="Perpetua" panose="02020502060401020303" pitchFamily="18" charset="0"/>
              </a:rPr>
              <a:t>Cost/benefit analysis techniques.</a:t>
            </a:r>
          </a:p>
          <a:p>
            <a:pPr marL="828000">
              <a:spcBef>
                <a:spcPts val="600"/>
              </a:spcBef>
              <a:spcAft>
                <a:spcPts val="600"/>
              </a:spcAft>
            </a:pPr>
            <a:r>
              <a:rPr lang="en-GB" dirty="0" smtClean="0">
                <a:latin typeface="Perpetua" panose="02020502060401020303" pitchFamily="18" charset="0"/>
              </a:rPr>
              <a:t>Interviewing techniques.</a:t>
            </a:r>
          </a:p>
          <a:p>
            <a:pPr marL="828000">
              <a:spcBef>
                <a:spcPts val="600"/>
              </a:spcBef>
              <a:spcAft>
                <a:spcPts val="600"/>
              </a:spcAft>
            </a:pPr>
            <a:r>
              <a:rPr lang="en-GB" dirty="0" smtClean="0">
                <a:latin typeface="Perpetua" panose="02020502060401020303" pitchFamily="18" charset="0"/>
              </a:rPr>
              <a:t>Requirements modelling techniques.</a:t>
            </a:r>
          </a:p>
          <a:p>
            <a:pPr marL="828000">
              <a:spcBef>
                <a:spcPts val="600"/>
              </a:spcBef>
              <a:spcAft>
                <a:spcPts val="600"/>
              </a:spcAft>
            </a:pPr>
            <a:r>
              <a:rPr lang="en-GB" dirty="0" smtClean="0">
                <a:latin typeface="Perpetua" panose="02020502060401020303" pitchFamily="18" charset="0"/>
              </a:rPr>
              <a:t>Architectural </a:t>
            </a:r>
            <a:r>
              <a:rPr lang="en-GB" dirty="0">
                <a:latin typeface="Perpetua" panose="02020502060401020303" pitchFamily="18" charset="0"/>
              </a:rPr>
              <a:t>design </a:t>
            </a:r>
            <a:r>
              <a:rPr lang="en-GB" dirty="0" smtClean="0">
                <a:latin typeface="Perpetua" panose="02020502060401020303" pitchFamily="18" charset="0"/>
              </a:rPr>
              <a:t>techniques.</a:t>
            </a:r>
          </a:p>
          <a:p>
            <a:pPr marL="828000">
              <a:spcBef>
                <a:spcPts val="600"/>
              </a:spcBef>
              <a:spcAft>
                <a:spcPts val="600"/>
              </a:spcAft>
            </a:pPr>
            <a:r>
              <a:rPr lang="en-GB" dirty="0" smtClean="0">
                <a:latin typeface="Perpetua" panose="02020502060401020303" pitchFamily="18" charset="0"/>
              </a:rPr>
              <a:t>Network </a:t>
            </a:r>
            <a:r>
              <a:rPr lang="en-GB" dirty="0">
                <a:latin typeface="Perpetua" panose="02020502060401020303" pitchFamily="18" charset="0"/>
              </a:rPr>
              <a:t>configuration </a:t>
            </a:r>
            <a:r>
              <a:rPr lang="en-GB" dirty="0" smtClean="0">
                <a:latin typeface="Perpetua" panose="02020502060401020303" pitchFamily="18" charset="0"/>
              </a:rPr>
              <a:t>techniques.</a:t>
            </a:r>
          </a:p>
          <a:p>
            <a:pPr marL="828000">
              <a:spcBef>
                <a:spcPts val="600"/>
              </a:spcBef>
              <a:spcAft>
                <a:spcPts val="600"/>
              </a:spcAft>
            </a:pPr>
            <a:r>
              <a:rPr lang="en-GB" dirty="0" smtClean="0">
                <a:latin typeface="Perpetua" panose="02020502060401020303" pitchFamily="18" charset="0"/>
              </a:rPr>
              <a:t>Database </a:t>
            </a:r>
            <a:r>
              <a:rPr lang="en-GB" dirty="0">
                <a:latin typeface="Perpetua" panose="02020502060401020303" pitchFamily="18" charset="0"/>
              </a:rPr>
              <a:t>design techniques</a:t>
            </a:r>
            <a:r>
              <a:rPr lang="en-GB" dirty="0" smtClean="0">
                <a:latin typeface="Perpetua" panose="02020502060401020303" pitchFamily="18" charset="0"/>
              </a:rPr>
              <a:t>.</a:t>
            </a:r>
          </a:p>
          <a:p>
            <a:endParaRPr lang="en-GB" dirty="0" smtClean="0">
              <a:latin typeface="Perpetua" panose="02020502060401020303" pitchFamily="18" charset="0"/>
            </a:endParaRPr>
          </a:p>
          <a:p>
            <a:pPr marL="0" indent="0">
              <a:buNone/>
            </a:pPr>
            <a:endParaRPr lang="en-GB" dirty="0" smtClean="0"/>
          </a:p>
          <a:p>
            <a:pPr marL="0" indent="0">
              <a:buNone/>
            </a:pPr>
            <a:endParaRPr lang="en-GB" dirty="0" smtClean="0"/>
          </a:p>
          <a:p>
            <a:pPr marL="0" indent="0">
              <a:buNone/>
            </a:pPr>
            <a:endParaRPr lang="en-GB" dirty="0" smtClean="0"/>
          </a:p>
          <a:p>
            <a:endParaRPr lang="en-GB" dirty="0"/>
          </a:p>
          <a:p>
            <a:pPr marL="0" indent="0">
              <a:buNone/>
            </a:pPr>
            <a:endParaRPr lang="en-GB" dirty="0" smtClean="0"/>
          </a:p>
          <a:p>
            <a:pPr marL="457200" lvl="1" indent="0">
              <a:buNone/>
            </a:pPr>
            <a:endParaRPr lang="en-GB" dirty="0" smtClean="0"/>
          </a:p>
          <a:p>
            <a:pPr marL="0" indent="0">
              <a:buNone/>
            </a:pPr>
            <a:endParaRPr lang="en-GB" dirty="0"/>
          </a:p>
        </p:txBody>
      </p:sp>
      <p:cxnSp>
        <p:nvCxnSpPr>
          <p:cNvPr id="5" name="Straight Connector 4"/>
          <p:cNvCxnSpPr/>
          <p:nvPr/>
        </p:nvCxnSpPr>
        <p:spPr>
          <a:xfrm>
            <a:off x="490888" y="6176963"/>
            <a:ext cx="11097929" cy="0"/>
          </a:xfrm>
          <a:prstGeom prst="line">
            <a:avLst/>
          </a:prstGeom>
        </p:spPr>
        <p:style>
          <a:lnRef idx="3">
            <a:schemeClr val="accent6"/>
          </a:lnRef>
          <a:fillRef idx="0">
            <a:schemeClr val="accent6"/>
          </a:fillRef>
          <a:effectRef idx="2">
            <a:schemeClr val="accent6"/>
          </a:effectRef>
          <a:fontRef idx="minor">
            <a:schemeClr val="tx1"/>
          </a:fontRef>
        </p:style>
      </p:cxnSp>
      <p:sp>
        <p:nvSpPr>
          <p:cNvPr id="6" name="Footer Placeholder 7"/>
          <p:cNvSpPr txBox="1">
            <a:spLocks/>
          </p:cNvSpPr>
          <p:nvPr/>
        </p:nvSpPr>
        <p:spPr>
          <a:xfrm>
            <a:off x="240631" y="6311900"/>
            <a:ext cx="11482939" cy="330723"/>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400" b="1" dirty="0" smtClean="0">
                <a:solidFill>
                  <a:schemeClr val="tx1"/>
                </a:solidFill>
                <a:latin typeface="Times New Roman" panose="02020603050405020304" pitchFamily="18" charset="0"/>
                <a:cs typeface="Times New Roman" panose="02020603050405020304" pitchFamily="18" charset="0"/>
              </a:rPr>
              <a:t>COMPUTER INFORMATION SYSTEM DEPARTMENT				ASS.LEC. ZAINAB H. ALFAYEZ</a:t>
            </a:r>
          </a:p>
        </p:txBody>
      </p:sp>
      <p:pic>
        <p:nvPicPr>
          <p:cNvPr id="7" name="Picture 6" descr="شعار كلية علوم الحاسووب و تكنولوجيا المعلومات 2"/>
          <p:cNvPicPr/>
          <p:nvPr/>
        </p:nvPicPr>
        <p:blipFill>
          <a:blip r:embed="rId2" cstate="print">
            <a:extLst>
              <a:ext uri="{28A0092B-C50C-407E-A947-70E740481C1C}">
                <a14:useLocalDpi xmlns:a14="http://schemas.microsoft.com/office/drawing/2010/main" val="0"/>
              </a:ext>
            </a:extLst>
          </a:blip>
          <a:srcRect l="12477" t="7594" r="12839" b="26401"/>
          <a:stretch>
            <a:fillRect/>
          </a:stretch>
        </p:blipFill>
        <p:spPr bwMode="auto">
          <a:xfrm>
            <a:off x="490888" y="6262233"/>
            <a:ext cx="498684" cy="430055"/>
          </a:xfrm>
          <a:prstGeom prst="rect">
            <a:avLst/>
          </a:prstGeom>
          <a:noFill/>
          <a:ln>
            <a:noFill/>
          </a:ln>
        </p:spPr>
      </p:pic>
      <p:cxnSp>
        <p:nvCxnSpPr>
          <p:cNvPr id="8" name="Straight Connector 7"/>
          <p:cNvCxnSpPr/>
          <p:nvPr/>
        </p:nvCxnSpPr>
        <p:spPr>
          <a:xfrm>
            <a:off x="789272" y="1690688"/>
            <a:ext cx="10826817" cy="13436"/>
          </a:xfrm>
          <a:prstGeom prst="line">
            <a:avLst/>
          </a:prstGeom>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41907075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Perpetua" panose="02020502060401020303" pitchFamily="18" charset="0"/>
              </a:rPr>
              <a:t>Knowledge and Skills Required of a systems analyst</a:t>
            </a:r>
          </a:p>
        </p:txBody>
      </p:sp>
      <p:sp>
        <p:nvSpPr>
          <p:cNvPr id="3" name="Content Placeholder 2"/>
          <p:cNvSpPr>
            <a:spLocks noGrp="1"/>
          </p:cNvSpPr>
          <p:nvPr>
            <p:ph idx="1"/>
          </p:nvPr>
        </p:nvSpPr>
        <p:spPr/>
        <p:txBody>
          <a:bodyPr>
            <a:normAutofit lnSpcReduction="10000"/>
          </a:bodyPr>
          <a:lstStyle/>
          <a:p>
            <a:pPr marL="216000">
              <a:spcAft>
                <a:spcPts val="1200"/>
              </a:spcAft>
            </a:pPr>
            <a:r>
              <a:rPr lang="en-GB" b="1" dirty="0">
                <a:solidFill>
                  <a:srgbClr val="0070C0"/>
                </a:solidFill>
                <a:latin typeface="Perpetua" panose="02020502060401020303" pitchFamily="18" charset="0"/>
              </a:rPr>
              <a:t>Business Knowledge and </a:t>
            </a:r>
            <a:r>
              <a:rPr lang="en-GB" b="1" dirty="0" smtClean="0">
                <a:solidFill>
                  <a:srgbClr val="0070C0"/>
                </a:solidFill>
                <a:latin typeface="Perpetua" panose="02020502060401020303" pitchFamily="18" charset="0"/>
              </a:rPr>
              <a:t>Skills</a:t>
            </a:r>
          </a:p>
          <a:p>
            <a:r>
              <a:rPr lang="en-GB" dirty="0">
                <a:latin typeface="Perpetua" panose="02020502060401020303" pitchFamily="18" charset="0"/>
              </a:rPr>
              <a:t>Analyst must </a:t>
            </a:r>
            <a:r>
              <a:rPr lang="en-GB" dirty="0" smtClean="0">
                <a:latin typeface="Perpetua" panose="02020502060401020303" pitchFamily="18" charset="0"/>
              </a:rPr>
              <a:t>understand:</a:t>
            </a:r>
            <a:endParaRPr lang="en-GB" dirty="0">
              <a:latin typeface="Perpetua" panose="02020502060401020303" pitchFamily="18" charset="0"/>
            </a:endParaRPr>
          </a:p>
          <a:p>
            <a:pPr marL="828000"/>
            <a:r>
              <a:rPr lang="en-GB" dirty="0">
                <a:latin typeface="Perpetua" panose="02020502060401020303" pitchFamily="18" charset="0"/>
              </a:rPr>
              <a:t> Business functions performed by organization</a:t>
            </a:r>
          </a:p>
          <a:p>
            <a:pPr marL="828000"/>
            <a:r>
              <a:rPr lang="en-GB" dirty="0">
                <a:latin typeface="Perpetua" panose="02020502060401020303" pitchFamily="18" charset="0"/>
              </a:rPr>
              <a:t> Strategies, plans, traditions, and values of the organization</a:t>
            </a:r>
          </a:p>
          <a:p>
            <a:pPr marL="828000"/>
            <a:r>
              <a:rPr lang="en-GB" dirty="0">
                <a:latin typeface="Perpetua" panose="02020502060401020303" pitchFamily="18" charset="0"/>
              </a:rPr>
              <a:t> Organizational structure</a:t>
            </a:r>
          </a:p>
          <a:p>
            <a:pPr marL="828000"/>
            <a:r>
              <a:rPr lang="en-GB" dirty="0">
                <a:latin typeface="Perpetua" panose="02020502060401020303" pitchFamily="18" charset="0"/>
              </a:rPr>
              <a:t> Organization management techniques</a:t>
            </a:r>
          </a:p>
          <a:p>
            <a:pPr marL="828000"/>
            <a:r>
              <a:rPr lang="en-GB" dirty="0">
                <a:latin typeface="Perpetua" panose="02020502060401020303" pitchFamily="18" charset="0"/>
              </a:rPr>
              <a:t> Functional work processes</a:t>
            </a:r>
          </a:p>
          <a:p>
            <a:r>
              <a:rPr lang="en-GB" dirty="0">
                <a:latin typeface="Perpetua" panose="02020502060401020303" pitchFamily="18" charset="0"/>
              </a:rPr>
              <a:t> Systems analysts typically study </a:t>
            </a:r>
            <a:r>
              <a:rPr lang="en-GB" dirty="0" smtClean="0">
                <a:latin typeface="Perpetua" panose="02020502060401020303" pitchFamily="18" charset="0"/>
              </a:rPr>
              <a:t>business administration/management </a:t>
            </a:r>
            <a:r>
              <a:rPr lang="en-GB" dirty="0">
                <a:latin typeface="Perpetua" panose="02020502060401020303" pitchFamily="18" charset="0"/>
              </a:rPr>
              <a:t>in college with a major </a:t>
            </a:r>
            <a:r>
              <a:rPr lang="en-GB" dirty="0" smtClean="0">
                <a:latin typeface="Perpetua" panose="02020502060401020303" pitchFamily="18" charset="0"/>
              </a:rPr>
              <a:t>in CIS </a:t>
            </a:r>
            <a:r>
              <a:rPr lang="en-GB" dirty="0">
                <a:latin typeface="Perpetua" panose="02020502060401020303" pitchFamily="18" charset="0"/>
              </a:rPr>
              <a:t>or MIS</a:t>
            </a:r>
            <a:r>
              <a:rPr lang="en-GB" dirty="0" smtClean="0">
                <a:latin typeface="Perpetua" panose="02020502060401020303" pitchFamily="18" charset="0"/>
              </a:rPr>
              <a:t>.</a:t>
            </a:r>
          </a:p>
          <a:p>
            <a:pPr marL="0" indent="0">
              <a:buNone/>
            </a:pPr>
            <a:endParaRPr lang="en-GB" dirty="0" smtClean="0"/>
          </a:p>
          <a:p>
            <a:pPr marL="0" indent="0">
              <a:buNone/>
            </a:pPr>
            <a:endParaRPr lang="en-GB" dirty="0" smtClean="0"/>
          </a:p>
          <a:p>
            <a:pPr marL="0" indent="0">
              <a:buNone/>
            </a:pPr>
            <a:endParaRPr lang="en-GB" dirty="0" smtClean="0"/>
          </a:p>
          <a:p>
            <a:endParaRPr lang="en-GB" dirty="0"/>
          </a:p>
          <a:p>
            <a:pPr marL="0" indent="0">
              <a:buNone/>
            </a:pPr>
            <a:endParaRPr lang="en-GB" dirty="0" smtClean="0"/>
          </a:p>
          <a:p>
            <a:pPr marL="457200" lvl="1" indent="0">
              <a:buNone/>
            </a:pPr>
            <a:endParaRPr lang="en-GB" dirty="0" smtClean="0"/>
          </a:p>
          <a:p>
            <a:pPr marL="0" indent="0">
              <a:buNone/>
            </a:pPr>
            <a:endParaRPr lang="en-GB" dirty="0"/>
          </a:p>
        </p:txBody>
      </p:sp>
      <p:cxnSp>
        <p:nvCxnSpPr>
          <p:cNvPr id="5" name="Straight Connector 4"/>
          <p:cNvCxnSpPr/>
          <p:nvPr/>
        </p:nvCxnSpPr>
        <p:spPr>
          <a:xfrm>
            <a:off x="490888" y="6176963"/>
            <a:ext cx="11097929" cy="0"/>
          </a:xfrm>
          <a:prstGeom prst="line">
            <a:avLst/>
          </a:prstGeom>
        </p:spPr>
        <p:style>
          <a:lnRef idx="3">
            <a:schemeClr val="accent6"/>
          </a:lnRef>
          <a:fillRef idx="0">
            <a:schemeClr val="accent6"/>
          </a:fillRef>
          <a:effectRef idx="2">
            <a:schemeClr val="accent6"/>
          </a:effectRef>
          <a:fontRef idx="minor">
            <a:schemeClr val="tx1"/>
          </a:fontRef>
        </p:style>
      </p:cxnSp>
      <p:sp>
        <p:nvSpPr>
          <p:cNvPr id="6" name="Footer Placeholder 7"/>
          <p:cNvSpPr txBox="1">
            <a:spLocks/>
          </p:cNvSpPr>
          <p:nvPr/>
        </p:nvSpPr>
        <p:spPr>
          <a:xfrm>
            <a:off x="240631" y="6311900"/>
            <a:ext cx="11482939" cy="330723"/>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400" b="1" dirty="0" smtClean="0">
                <a:solidFill>
                  <a:schemeClr val="tx1"/>
                </a:solidFill>
                <a:latin typeface="Times New Roman" panose="02020603050405020304" pitchFamily="18" charset="0"/>
                <a:cs typeface="Times New Roman" panose="02020603050405020304" pitchFamily="18" charset="0"/>
              </a:rPr>
              <a:t>COMPUTER INFORMATION SYSTEM DEPARTMENT				ASS.LEC. ZAINAB H. ALFAYEZ</a:t>
            </a:r>
          </a:p>
        </p:txBody>
      </p:sp>
      <p:pic>
        <p:nvPicPr>
          <p:cNvPr id="7" name="Picture 6" descr="شعار كلية علوم الحاسووب و تكنولوجيا المعلومات 2"/>
          <p:cNvPicPr/>
          <p:nvPr/>
        </p:nvPicPr>
        <p:blipFill>
          <a:blip r:embed="rId2" cstate="print">
            <a:extLst>
              <a:ext uri="{28A0092B-C50C-407E-A947-70E740481C1C}">
                <a14:useLocalDpi xmlns:a14="http://schemas.microsoft.com/office/drawing/2010/main" val="0"/>
              </a:ext>
            </a:extLst>
          </a:blip>
          <a:srcRect l="12477" t="7594" r="12839" b="26401"/>
          <a:stretch>
            <a:fillRect/>
          </a:stretch>
        </p:blipFill>
        <p:spPr bwMode="auto">
          <a:xfrm>
            <a:off x="490888" y="6262233"/>
            <a:ext cx="498684" cy="430055"/>
          </a:xfrm>
          <a:prstGeom prst="rect">
            <a:avLst/>
          </a:prstGeom>
          <a:noFill/>
          <a:ln>
            <a:noFill/>
          </a:ln>
        </p:spPr>
      </p:pic>
      <p:cxnSp>
        <p:nvCxnSpPr>
          <p:cNvPr id="8" name="Straight Connector 7"/>
          <p:cNvCxnSpPr/>
          <p:nvPr/>
        </p:nvCxnSpPr>
        <p:spPr>
          <a:xfrm>
            <a:off x="789272" y="1690688"/>
            <a:ext cx="10826817" cy="13436"/>
          </a:xfrm>
          <a:prstGeom prst="line">
            <a:avLst/>
          </a:prstGeom>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10648838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Perpetua" panose="02020502060401020303" pitchFamily="18" charset="0"/>
              </a:rPr>
              <a:t>Knowledge and Skills Required of a systems analyst</a:t>
            </a:r>
          </a:p>
        </p:txBody>
      </p:sp>
      <p:sp>
        <p:nvSpPr>
          <p:cNvPr id="3" name="Content Placeholder 2"/>
          <p:cNvSpPr>
            <a:spLocks noGrp="1"/>
          </p:cNvSpPr>
          <p:nvPr>
            <p:ph idx="1"/>
          </p:nvPr>
        </p:nvSpPr>
        <p:spPr/>
        <p:txBody>
          <a:bodyPr>
            <a:normAutofit fontScale="85000" lnSpcReduction="20000"/>
          </a:bodyPr>
          <a:lstStyle/>
          <a:p>
            <a:pPr marL="216000">
              <a:spcAft>
                <a:spcPts val="1200"/>
              </a:spcAft>
            </a:pPr>
            <a:r>
              <a:rPr lang="en-GB" b="1" dirty="0">
                <a:solidFill>
                  <a:srgbClr val="0070C0"/>
                </a:solidFill>
                <a:latin typeface="Perpetua" panose="02020502060401020303" pitchFamily="18" charset="0"/>
              </a:rPr>
              <a:t>People Knowledge and </a:t>
            </a:r>
            <a:r>
              <a:rPr lang="en-GB" b="1" dirty="0" smtClean="0">
                <a:solidFill>
                  <a:srgbClr val="0070C0"/>
                </a:solidFill>
                <a:latin typeface="Perpetua" panose="02020502060401020303" pitchFamily="18" charset="0"/>
              </a:rPr>
              <a:t>Skills</a:t>
            </a:r>
          </a:p>
          <a:p>
            <a:pPr marL="216000">
              <a:lnSpc>
                <a:spcPct val="120000"/>
              </a:lnSpc>
              <a:spcAft>
                <a:spcPts val="1200"/>
              </a:spcAft>
            </a:pPr>
            <a:r>
              <a:rPr lang="en-GB" dirty="0">
                <a:latin typeface="Perpetua" panose="02020502060401020303" pitchFamily="18" charset="0"/>
              </a:rPr>
              <a:t>Interpersonal skills are perhaps the analyst’s most important skills because analysts rely on others, including managers, users, programmers, technical specialists, customers, and vendors, to take a system from initial idea to final </a:t>
            </a:r>
            <a:r>
              <a:rPr lang="en-GB" dirty="0" smtClean="0">
                <a:latin typeface="Perpetua" panose="02020502060401020303" pitchFamily="18" charset="0"/>
              </a:rPr>
              <a:t>implementation.</a:t>
            </a:r>
          </a:p>
          <a:p>
            <a:pPr marL="216000">
              <a:lnSpc>
                <a:spcPct val="120000"/>
              </a:lnSpc>
              <a:spcAft>
                <a:spcPts val="1200"/>
              </a:spcAft>
            </a:pPr>
            <a:r>
              <a:rPr lang="en-GB" dirty="0">
                <a:latin typeface="Perpetua" panose="02020502060401020303" pitchFamily="18" charset="0"/>
              </a:rPr>
              <a:t>The analyst must develop rapport with users who may be resistant to change, negotiate with management for such resources as budget, time, and personnel, and manage development personnel with many different skills, capabilities, and </a:t>
            </a:r>
            <a:r>
              <a:rPr lang="en-GB" dirty="0" smtClean="0">
                <a:latin typeface="Perpetua" panose="02020502060401020303" pitchFamily="18" charset="0"/>
              </a:rPr>
              <a:t>attitudes.</a:t>
            </a:r>
          </a:p>
          <a:p>
            <a:pPr marL="216000">
              <a:lnSpc>
                <a:spcPct val="120000"/>
              </a:lnSpc>
              <a:spcAft>
                <a:spcPts val="1200"/>
              </a:spcAft>
            </a:pPr>
            <a:r>
              <a:rPr lang="en-GB" dirty="0">
                <a:latin typeface="Perpetua" panose="02020502060401020303" pitchFamily="18" charset="0"/>
              </a:rPr>
              <a:t>The analyst must be an effective teacher, mentor, confidant, collaborator, manager, and leader, shifting easily among those roles many times over the course of a typical work </a:t>
            </a:r>
            <a:r>
              <a:rPr lang="en-GB" dirty="0" smtClean="0">
                <a:latin typeface="Perpetua" panose="02020502060401020303" pitchFamily="18" charset="0"/>
              </a:rPr>
              <a:t>day.</a:t>
            </a:r>
            <a:endParaRPr lang="en-GB" dirty="0">
              <a:latin typeface="Perpetua" panose="02020502060401020303" pitchFamily="18" charset="0"/>
            </a:endParaRPr>
          </a:p>
          <a:p>
            <a:pPr marL="0" indent="0">
              <a:buNone/>
            </a:pPr>
            <a:endParaRPr lang="en-GB" dirty="0" smtClean="0"/>
          </a:p>
          <a:p>
            <a:pPr marL="0" indent="0">
              <a:buNone/>
            </a:pPr>
            <a:endParaRPr lang="en-GB" dirty="0" smtClean="0"/>
          </a:p>
          <a:p>
            <a:endParaRPr lang="en-GB" dirty="0"/>
          </a:p>
          <a:p>
            <a:pPr marL="0" indent="0">
              <a:buNone/>
            </a:pPr>
            <a:endParaRPr lang="en-GB" dirty="0" smtClean="0"/>
          </a:p>
          <a:p>
            <a:pPr marL="457200" lvl="1" indent="0">
              <a:buNone/>
            </a:pPr>
            <a:endParaRPr lang="en-GB" dirty="0" smtClean="0"/>
          </a:p>
          <a:p>
            <a:pPr marL="0" indent="0">
              <a:buNone/>
            </a:pPr>
            <a:endParaRPr lang="en-GB" dirty="0"/>
          </a:p>
        </p:txBody>
      </p:sp>
      <p:cxnSp>
        <p:nvCxnSpPr>
          <p:cNvPr id="5" name="Straight Connector 4"/>
          <p:cNvCxnSpPr/>
          <p:nvPr/>
        </p:nvCxnSpPr>
        <p:spPr>
          <a:xfrm>
            <a:off x="490888" y="6176963"/>
            <a:ext cx="11097929" cy="0"/>
          </a:xfrm>
          <a:prstGeom prst="line">
            <a:avLst/>
          </a:prstGeom>
        </p:spPr>
        <p:style>
          <a:lnRef idx="3">
            <a:schemeClr val="accent6"/>
          </a:lnRef>
          <a:fillRef idx="0">
            <a:schemeClr val="accent6"/>
          </a:fillRef>
          <a:effectRef idx="2">
            <a:schemeClr val="accent6"/>
          </a:effectRef>
          <a:fontRef idx="minor">
            <a:schemeClr val="tx1"/>
          </a:fontRef>
        </p:style>
      </p:cxnSp>
      <p:sp>
        <p:nvSpPr>
          <p:cNvPr id="6" name="Footer Placeholder 7"/>
          <p:cNvSpPr txBox="1">
            <a:spLocks/>
          </p:cNvSpPr>
          <p:nvPr/>
        </p:nvSpPr>
        <p:spPr>
          <a:xfrm>
            <a:off x="240631" y="6311900"/>
            <a:ext cx="11482939" cy="330723"/>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400" b="1" dirty="0" smtClean="0">
                <a:solidFill>
                  <a:schemeClr val="tx1"/>
                </a:solidFill>
                <a:latin typeface="Times New Roman" panose="02020603050405020304" pitchFamily="18" charset="0"/>
                <a:cs typeface="Times New Roman" panose="02020603050405020304" pitchFamily="18" charset="0"/>
              </a:rPr>
              <a:t>COMPUTER INFORMATION SYSTEM DEPARTMENT				ASS.LEC. ZAINAB H. ALFAYEZ</a:t>
            </a:r>
          </a:p>
        </p:txBody>
      </p:sp>
      <p:pic>
        <p:nvPicPr>
          <p:cNvPr id="7" name="Picture 6" descr="شعار كلية علوم الحاسووب و تكنولوجيا المعلومات 2"/>
          <p:cNvPicPr/>
          <p:nvPr/>
        </p:nvPicPr>
        <p:blipFill>
          <a:blip r:embed="rId2" cstate="print">
            <a:extLst>
              <a:ext uri="{28A0092B-C50C-407E-A947-70E740481C1C}">
                <a14:useLocalDpi xmlns:a14="http://schemas.microsoft.com/office/drawing/2010/main" val="0"/>
              </a:ext>
            </a:extLst>
          </a:blip>
          <a:srcRect l="12477" t="7594" r="12839" b="26401"/>
          <a:stretch>
            <a:fillRect/>
          </a:stretch>
        </p:blipFill>
        <p:spPr bwMode="auto">
          <a:xfrm>
            <a:off x="490888" y="6262233"/>
            <a:ext cx="498684" cy="430055"/>
          </a:xfrm>
          <a:prstGeom prst="rect">
            <a:avLst/>
          </a:prstGeom>
          <a:noFill/>
          <a:ln>
            <a:noFill/>
          </a:ln>
        </p:spPr>
      </p:pic>
      <p:cxnSp>
        <p:nvCxnSpPr>
          <p:cNvPr id="8" name="Straight Connector 7"/>
          <p:cNvCxnSpPr/>
          <p:nvPr/>
        </p:nvCxnSpPr>
        <p:spPr>
          <a:xfrm>
            <a:off x="789272" y="1690688"/>
            <a:ext cx="10826817" cy="13436"/>
          </a:xfrm>
          <a:prstGeom prst="line">
            <a:avLst/>
          </a:prstGeom>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17412932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Perpetua" panose="02020502060401020303" pitchFamily="18" charset="0"/>
              </a:rPr>
              <a:t>Knowledge and Skills Required of a systems analyst</a:t>
            </a:r>
          </a:p>
        </p:txBody>
      </p:sp>
      <p:sp>
        <p:nvSpPr>
          <p:cNvPr id="3" name="Content Placeholder 2"/>
          <p:cNvSpPr>
            <a:spLocks noGrp="1"/>
          </p:cNvSpPr>
          <p:nvPr>
            <p:ph idx="1"/>
          </p:nvPr>
        </p:nvSpPr>
        <p:spPr/>
        <p:txBody>
          <a:bodyPr>
            <a:normAutofit/>
          </a:bodyPr>
          <a:lstStyle/>
          <a:p>
            <a:pPr marL="216000">
              <a:spcAft>
                <a:spcPts val="1200"/>
              </a:spcAft>
            </a:pPr>
            <a:r>
              <a:rPr lang="en-GB" b="1" i="1" dirty="0">
                <a:solidFill>
                  <a:srgbClr val="0070C0"/>
                </a:solidFill>
                <a:latin typeface="Perpetua" panose="02020502060401020303" pitchFamily="18" charset="0"/>
              </a:rPr>
              <a:t>Integrity and </a:t>
            </a:r>
            <a:r>
              <a:rPr lang="en-GB" b="1" i="1" dirty="0" smtClean="0">
                <a:solidFill>
                  <a:srgbClr val="0070C0"/>
                </a:solidFill>
                <a:latin typeface="Perpetua" panose="02020502060401020303" pitchFamily="18" charset="0"/>
              </a:rPr>
              <a:t>Ethics</a:t>
            </a:r>
          </a:p>
          <a:p>
            <a:r>
              <a:rPr lang="en-GB" dirty="0">
                <a:latin typeface="Perpetua" panose="02020502060401020303" pitchFamily="18" charset="0"/>
              </a:rPr>
              <a:t>Must keep information private</a:t>
            </a:r>
          </a:p>
          <a:p>
            <a:r>
              <a:rPr lang="en-GB" dirty="0">
                <a:latin typeface="Perpetua" panose="02020502060401020303" pitchFamily="18" charset="0"/>
              </a:rPr>
              <a:t> Any impropriety can ruin an analyst’s career</a:t>
            </a:r>
          </a:p>
          <a:p>
            <a:r>
              <a:rPr lang="en-GB" dirty="0">
                <a:latin typeface="Perpetua" panose="02020502060401020303" pitchFamily="18" charset="0"/>
              </a:rPr>
              <a:t> Analyst plans security in systems to </a:t>
            </a:r>
            <a:r>
              <a:rPr lang="en-GB" dirty="0" smtClean="0">
                <a:latin typeface="Perpetua" panose="02020502060401020303" pitchFamily="18" charset="0"/>
              </a:rPr>
              <a:t>protect confidential </a:t>
            </a:r>
            <a:r>
              <a:rPr lang="en-GB" dirty="0">
                <a:latin typeface="Perpetua" panose="02020502060401020303" pitchFamily="18" charset="0"/>
              </a:rPr>
              <a:t>information</a:t>
            </a:r>
            <a:r>
              <a:rPr lang="en-GB" dirty="0" smtClean="0">
                <a:latin typeface="Perpetua" panose="02020502060401020303" pitchFamily="18" charset="0"/>
              </a:rPr>
              <a:t>.</a:t>
            </a:r>
            <a:endParaRPr lang="en-GB" dirty="0">
              <a:latin typeface="Perpetua" panose="02020502060401020303" pitchFamily="18" charset="0"/>
            </a:endParaRPr>
          </a:p>
          <a:p>
            <a:pPr marL="0" indent="0">
              <a:buNone/>
            </a:pPr>
            <a:endParaRPr lang="en-GB" dirty="0" smtClean="0">
              <a:latin typeface="Perpetua" panose="02020502060401020303" pitchFamily="18" charset="0"/>
            </a:endParaRPr>
          </a:p>
          <a:p>
            <a:pPr marL="0" indent="0">
              <a:buNone/>
            </a:pPr>
            <a:endParaRPr lang="en-GB" dirty="0" smtClean="0"/>
          </a:p>
          <a:p>
            <a:endParaRPr lang="en-GB" dirty="0"/>
          </a:p>
          <a:p>
            <a:pPr marL="0" indent="0">
              <a:buNone/>
            </a:pPr>
            <a:endParaRPr lang="en-GB" dirty="0" smtClean="0"/>
          </a:p>
          <a:p>
            <a:pPr marL="457200" lvl="1" indent="0">
              <a:buNone/>
            </a:pPr>
            <a:endParaRPr lang="en-GB" dirty="0" smtClean="0"/>
          </a:p>
          <a:p>
            <a:pPr marL="0" indent="0">
              <a:buNone/>
            </a:pPr>
            <a:endParaRPr lang="en-GB" dirty="0"/>
          </a:p>
        </p:txBody>
      </p:sp>
      <p:cxnSp>
        <p:nvCxnSpPr>
          <p:cNvPr id="5" name="Straight Connector 4"/>
          <p:cNvCxnSpPr/>
          <p:nvPr/>
        </p:nvCxnSpPr>
        <p:spPr>
          <a:xfrm>
            <a:off x="490888" y="6176963"/>
            <a:ext cx="11097929" cy="0"/>
          </a:xfrm>
          <a:prstGeom prst="line">
            <a:avLst/>
          </a:prstGeom>
        </p:spPr>
        <p:style>
          <a:lnRef idx="3">
            <a:schemeClr val="accent6"/>
          </a:lnRef>
          <a:fillRef idx="0">
            <a:schemeClr val="accent6"/>
          </a:fillRef>
          <a:effectRef idx="2">
            <a:schemeClr val="accent6"/>
          </a:effectRef>
          <a:fontRef idx="minor">
            <a:schemeClr val="tx1"/>
          </a:fontRef>
        </p:style>
      </p:cxnSp>
      <p:sp>
        <p:nvSpPr>
          <p:cNvPr id="6" name="Footer Placeholder 7"/>
          <p:cNvSpPr txBox="1">
            <a:spLocks/>
          </p:cNvSpPr>
          <p:nvPr/>
        </p:nvSpPr>
        <p:spPr>
          <a:xfrm>
            <a:off x="240631" y="6311900"/>
            <a:ext cx="11482939" cy="330723"/>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400" b="1" dirty="0" smtClean="0">
                <a:solidFill>
                  <a:schemeClr val="tx1"/>
                </a:solidFill>
                <a:latin typeface="Times New Roman" panose="02020603050405020304" pitchFamily="18" charset="0"/>
                <a:cs typeface="Times New Roman" panose="02020603050405020304" pitchFamily="18" charset="0"/>
              </a:rPr>
              <a:t>COMPUTER INFORMATION SYSTEM DEPARTMENT				ASS.LEC. ZAINAB H. ALFAYEZ</a:t>
            </a:r>
          </a:p>
        </p:txBody>
      </p:sp>
      <p:pic>
        <p:nvPicPr>
          <p:cNvPr id="7" name="Picture 6" descr="شعار كلية علوم الحاسووب و تكنولوجيا المعلومات 2"/>
          <p:cNvPicPr/>
          <p:nvPr/>
        </p:nvPicPr>
        <p:blipFill>
          <a:blip r:embed="rId2" cstate="print">
            <a:extLst>
              <a:ext uri="{28A0092B-C50C-407E-A947-70E740481C1C}">
                <a14:useLocalDpi xmlns:a14="http://schemas.microsoft.com/office/drawing/2010/main" val="0"/>
              </a:ext>
            </a:extLst>
          </a:blip>
          <a:srcRect l="12477" t="7594" r="12839" b="26401"/>
          <a:stretch>
            <a:fillRect/>
          </a:stretch>
        </p:blipFill>
        <p:spPr bwMode="auto">
          <a:xfrm>
            <a:off x="490888" y="6262233"/>
            <a:ext cx="498684" cy="430055"/>
          </a:xfrm>
          <a:prstGeom prst="rect">
            <a:avLst/>
          </a:prstGeom>
          <a:noFill/>
          <a:ln>
            <a:noFill/>
          </a:ln>
        </p:spPr>
      </p:pic>
      <p:cxnSp>
        <p:nvCxnSpPr>
          <p:cNvPr id="8" name="Straight Connector 7"/>
          <p:cNvCxnSpPr/>
          <p:nvPr/>
        </p:nvCxnSpPr>
        <p:spPr>
          <a:xfrm>
            <a:off x="789272" y="1690688"/>
            <a:ext cx="10826817" cy="13436"/>
          </a:xfrm>
          <a:prstGeom prst="line">
            <a:avLst/>
          </a:prstGeom>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28120717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Perpetua" panose="02020502060401020303" pitchFamily="18" charset="0"/>
              </a:rPr>
              <a:t> </a:t>
            </a:r>
            <a:r>
              <a:rPr lang="en-GB" b="1" dirty="0">
                <a:latin typeface="Perpetua" panose="02020502060401020303" pitchFamily="18" charset="0"/>
              </a:rPr>
              <a:t>Analysis Related Careers</a:t>
            </a:r>
          </a:p>
        </p:txBody>
      </p:sp>
      <p:sp>
        <p:nvSpPr>
          <p:cNvPr id="3" name="Content Placeholder 2"/>
          <p:cNvSpPr>
            <a:spLocks noGrp="1"/>
          </p:cNvSpPr>
          <p:nvPr>
            <p:ph idx="1"/>
          </p:nvPr>
        </p:nvSpPr>
        <p:spPr/>
        <p:txBody>
          <a:bodyPr>
            <a:normAutofit lnSpcReduction="10000"/>
          </a:bodyPr>
          <a:lstStyle/>
          <a:p>
            <a:pPr marL="216000">
              <a:spcAft>
                <a:spcPts val="1200"/>
              </a:spcAft>
            </a:pPr>
            <a:r>
              <a:rPr lang="en-GB" dirty="0">
                <a:latin typeface="Perpetua" panose="02020502060401020303" pitchFamily="18" charset="0"/>
              </a:rPr>
              <a:t>Many software development jobs have shifted to companies that produce and sell ERP and package </a:t>
            </a:r>
            <a:r>
              <a:rPr lang="en-GB" dirty="0" smtClean="0">
                <a:latin typeface="Perpetua" panose="02020502060401020303" pitchFamily="18" charset="0"/>
              </a:rPr>
              <a:t>software.</a:t>
            </a:r>
          </a:p>
          <a:p>
            <a:pPr marL="216000">
              <a:spcAft>
                <a:spcPts val="1200"/>
              </a:spcAft>
            </a:pPr>
            <a:r>
              <a:rPr lang="en-GB" dirty="0" smtClean="0">
                <a:latin typeface="Perpetua" panose="02020502060401020303" pitchFamily="18" charset="0"/>
              </a:rPr>
              <a:t> Changes </a:t>
            </a:r>
            <a:r>
              <a:rPr lang="en-GB" dirty="0">
                <a:latin typeface="Perpetua" panose="02020502060401020303" pitchFamily="18" charset="0"/>
              </a:rPr>
              <a:t>in software development, technology, and business practices have created many new career opportunities for analysts, </a:t>
            </a:r>
            <a:r>
              <a:rPr lang="en-GB" dirty="0" smtClean="0">
                <a:latin typeface="Perpetua" panose="02020502060401020303" pitchFamily="18" charset="0"/>
              </a:rPr>
              <a:t>including:</a:t>
            </a:r>
          </a:p>
          <a:p>
            <a:pPr marL="828000">
              <a:spcAft>
                <a:spcPts val="600"/>
              </a:spcAft>
            </a:pPr>
            <a:r>
              <a:rPr lang="en-GB" dirty="0" smtClean="0">
                <a:latin typeface="Perpetua" panose="02020502060401020303" pitchFamily="18" charset="0"/>
              </a:rPr>
              <a:t> </a:t>
            </a:r>
            <a:r>
              <a:rPr lang="en-GB" dirty="0">
                <a:latin typeface="Perpetua" panose="02020502060401020303" pitchFamily="18" charset="0"/>
              </a:rPr>
              <a:t>sales and support of ERP </a:t>
            </a:r>
            <a:r>
              <a:rPr lang="en-GB" dirty="0" smtClean="0">
                <a:latin typeface="Perpetua" panose="02020502060401020303" pitchFamily="18" charset="0"/>
              </a:rPr>
              <a:t>software</a:t>
            </a:r>
          </a:p>
          <a:p>
            <a:pPr marL="828000">
              <a:spcAft>
                <a:spcPts val="600"/>
              </a:spcAft>
            </a:pPr>
            <a:r>
              <a:rPr lang="en-GB" dirty="0" smtClean="0">
                <a:latin typeface="Perpetua" panose="02020502060401020303" pitchFamily="18" charset="0"/>
              </a:rPr>
              <a:t>business </a:t>
            </a:r>
            <a:r>
              <a:rPr lang="en-GB" dirty="0">
                <a:latin typeface="Perpetua" panose="02020502060401020303" pitchFamily="18" charset="0"/>
              </a:rPr>
              <a:t>analysts for user </a:t>
            </a:r>
            <a:r>
              <a:rPr lang="en-GB" dirty="0" smtClean="0">
                <a:latin typeface="Perpetua" panose="02020502060401020303" pitchFamily="18" charset="0"/>
              </a:rPr>
              <a:t>organizations</a:t>
            </a:r>
          </a:p>
          <a:p>
            <a:pPr marL="828000">
              <a:spcAft>
                <a:spcPts val="600"/>
              </a:spcAft>
            </a:pPr>
            <a:r>
              <a:rPr lang="en-GB" dirty="0" smtClean="0">
                <a:latin typeface="Perpetua" panose="02020502060401020303" pitchFamily="18" charset="0"/>
              </a:rPr>
              <a:t>auditing</a:t>
            </a:r>
            <a:r>
              <a:rPr lang="en-GB" dirty="0">
                <a:latin typeface="Perpetua" panose="02020502060401020303" pitchFamily="18" charset="0"/>
              </a:rPr>
              <a:t>, compliance, and </a:t>
            </a:r>
            <a:r>
              <a:rPr lang="en-GB" dirty="0" smtClean="0">
                <a:latin typeface="Perpetua" panose="02020502060401020303" pitchFamily="18" charset="0"/>
              </a:rPr>
              <a:t>security</a:t>
            </a:r>
          </a:p>
          <a:p>
            <a:pPr marL="828000">
              <a:spcAft>
                <a:spcPts val="600"/>
              </a:spcAft>
            </a:pPr>
            <a:r>
              <a:rPr lang="en-GB" dirty="0" smtClean="0">
                <a:latin typeface="Perpetua" panose="02020502060401020303" pitchFamily="18" charset="0"/>
              </a:rPr>
              <a:t> </a:t>
            </a:r>
            <a:r>
              <a:rPr lang="en-GB" dirty="0">
                <a:latin typeface="Perpetua" panose="02020502060401020303" pitchFamily="18" charset="0"/>
              </a:rPr>
              <a:t>Web development</a:t>
            </a:r>
            <a:r>
              <a:rPr lang="en-GB" dirty="0" smtClean="0">
                <a:latin typeface="Perpetua" panose="02020502060401020303" pitchFamily="18" charset="0"/>
              </a:rPr>
              <a:t>.</a:t>
            </a:r>
            <a:endParaRPr lang="en-GB" dirty="0">
              <a:latin typeface="Perpetua" panose="02020502060401020303" pitchFamily="18" charset="0"/>
            </a:endParaRPr>
          </a:p>
          <a:p>
            <a:pPr marL="0" indent="0">
              <a:buNone/>
            </a:pPr>
            <a:endParaRPr lang="en-GB" dirty="0" smtClean="0">
              <a:latin typeface="Perpetua" panose="02020502060401020303" pitchFamily="18" charset="0"/>
            </a:endParaRPr>
          </a:p>
          <a:p>
            <a:pPr marL="0" indent="0">
              <a:buNone/>
            </a:pPr>
            <a:endParaRPr lang="en-GB" dirty="0" smtClean="0"/>
          </a:p>
          <a:p>
            <a:endParaRPr lang="en-GB" dirty="0"/>
          </a:p>
          <a:p>
            <a:pPr marL="0" indent="0">
              <a:buNone/>
            </a:pPr>
            <a:endParaRPr lang="en-GB" dirty="0" smtClean="0"/>
          </a:p>
          <a:p>
            <a:pPr marL="457200" lvl="1" indent="0">
              <a:buNone/>
            </a:pPr>
            <a:endParaRPr lang="en-GB" dirty="0" smtClean="0"/>
          </a:p>
          <a:p>
            <a:pPr marL="0" indent="0">
              <a:buNone/>
            </a:pPr>
            <a:endParaRPr lang="en-GB" dirty="0"/>
          </a:p>
        </p:txBody>
      </p:sp>
      <p:cxnSp>
        <p:nvCxnSpPr>
          <p:cNvPr id="5" name="Straight Connector 4"/>
          <p:cNvCxnSpPr/>
          <p:nvPr/>
        </p:nvCxnSpPr>
        <p:spPr>
          <a:xfrm>
            <a:off x="490888" y="6176963"/>
            <a:ext cx="11097929" cy="0"/>
          </a:xfrm>
          <a:prstGeom prst="line">
            <a:avLst/>
          </a:prstGeom>
        </p:spPr>
        <p:style>
          <a:lnRef idx="3">
            <a:schemeClr val="accent6"/>
          </a:lnRef>
          <a:fillRef idx="0">
            <a:schemeClr val="accent6"/>
          </a:fillRef>
          <a:effectRef idx="2">
            <a:schemeClr val="accent6"/>
          </a:effectRef>
          <a:fontRef idx="minor">
            <a:schemeClr val="tx1"/>
          </a:fontRef>
        </p:style>
      </p:cxnSp>
      <p:sp>
        <p:nvSpPr>
          <p:cNvPr id="6" name="Footer Placeholder 7"/>
          <p:cNvSpPr txBox="1">
            <a:spLocks/>
          </p:cNvSpPr>
          <p:nvPr/>
        </p:nvSpPr>
        <p:spPr>
          <a:xfrm>
            <a:off x="240631" y="6311900"/>
            <a:ext cx="11482939" cy="330723"/>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400" b="1" dirty="0" smtClean="0">
                <a:solidFill>
                  <a:schemeClr val="tx1"/>
                </a:solidFill>
                <a:latin typeface="Times New Roman" panose="02020603050405020304" pitchFamily="18" charset="0"/>
                <a:cs typeface="Times New Roman" panose="02020603050405020304" pitchFamily="18" charset="0"/>
              </a:rPr>
              <a:t>COMPUTER INFORMATION SYSTEM DEPARTMENT				ASS.LEC. ZAINAB H. ALFAYEZ</a:t>
            </a:r>
          </a:p>
        </p:txBody>
      </p:sp>
      <p:pic>
        <p:nvPicPr>
          <p:cNvPr id="7" name="Picture 6" descr="شعار كلية علوم الحاسووب و تكنولوجيا المعلومات 2"/>
          <p:cNvPicPr/>
          <p:nvPr/>
        </p:nvPicPr>
        <p:blipFill>
          <a:blip r:embed="rId2" cstate="print">
            <a:extLst>
              <a:ext uri="{28A0092B-C50C-407E-A947-70E740481C1C}">
                <a14:useLocalDpi xmlns:a14="http://schemas.microsoft.com/office/drawing/2010/main" val="0"/>
              </a:ext>
            </a:extLst>
          </a:blip>
          <a:srcRect l="12477" t="7594" r="12839" b="26401"/>
          <a:stretch>
            <a:fillRect/>
          </a:stretch>
        </p:blipFill>
        <p:spPr bwMode="auto">
          <a:xfrm>
            <a:off x="490888" y="6262233"/>
            <a:ext cx="498684" cy="430055"/>
          </a:xfrm>
          <a:prstGeom prst="rect">
            <a:avLst/>
          </a:prstGeom>
          <a:noFill/>
          <a:ln>
            <a:noFill/>
          </a:ln>
        </p:spPr>
      </p:pic>
      <p:cxnSp>
        <p:nvCxnSpPr>
          <p:cNvPr id="8" name="Straight Connector 7"/>
          <p:cNvCxnSpPr/>
          <p:nvPr/>
        </p:nvCxnSpPr>
        <p:spPr>
          <a:xfrm>
            <a:off x="789272" y="1690688"/>
            <a:ext cx="10826817" cy="13436"/>
          </a:xfrm>
          <a:prstGeom prst="line">
            <a:avLst/>
          </a:prstGeom>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30678951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2980</TotalTime>
  <Words>540</Words>
  <Application>Microsoft Office PowerPoint</Application>
  <PresentationFormat>Widescreen</PresentationFormat>
  <Paragraphs>120</Paragraphs>
  <Slides>10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Perpetua</vt:lpstr>
      <vt:lpstr>Times New Roman</vt:lpstr>
      <vt:lpstr>Office Theme</vt:lpstr>
      <vt:lpstr>PowerPoint Presentation</vt:lpstr>
      <vt:lpstr>Knowledge and Skills Required of a systems analyst</vt:lpstr>
      <vt:lpstr>Knowledge and Skills Required of a systems analyst</vt:lpstr>
      <vt:lpstr>Knowledge and Skills Required of a systems analyst</vt:lpstr>
      <vt:lpstr>Knowledge and Skills Required of a systems analyst</vt:lpstr>
      <vt:lpstr>Knowledge and Skills Required of a systems analyst</vt:lpstr>
      <vt:lpstr>Knowledge and Skills Required of a systems analyst</vt:lpstr>
      <vt:lpstr>Knowledge and Skills Required of a systems analyst</vt:lpstr>
      <vt:lpstr> Analysis Related Careers</vt:lpstr>
      <vt:lpstr>A Variety of Job Titles</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 Zainab</dc:creator>
  <cp:lastModifiedBy>Z Zainab</cp:lastModifiedBy>
  <cp:revision>218</cp:revision>
  <dcterms:created xsi:type="dcterms:W3CDTF">2017-07-18T07:50:04Z</dcterms:created>
  <dcterms:modified xsi:type="dcterms:W3CDTF">2019-12-15T15:35:51Z</dcterms:modified>
</cp:coreProperties>
</file>